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66" r:id="rId2"/>
    <p:sldId id="359" r:id="rId3"/>
    <p:sldId id="394" r:id="rId4"/>
    <p:sldId id="395" r:id="rId5"/>
    <p:sldId id="391" r:id="rId6"/>
    <p:sldId id="383" r:id="rId7"/>
    <p:sldId id="417" r:id="rId8"/>
    <p:sldId id="418" r:id="rId9"/>
    <p:sldId id="384" r:id="rId10"/>
    <p:sldId id="373" r:id="rId11"/>
    <p:sldId id="420" r:id="rId12"/>
    <p:sldId id="375" r:id="rId13"/>
    <p:sldId id="419" r:id="rId14"/>
    <p:sldId id="421" r:id="rId15"/>
    <p:sldId id="422" r:id="rId16"/>
    <p:sldId id="416" r:id="rId17"/>
    <p:sldId id="401" r:id="rId18"/>
    <p:sldId id="387" r:id="rId19"/>
    <p:sldId id="388" r:id="rId20"/>
    <p:sldId id="402" r:id="rId21"/>
    <p:sldId id="403" r:id="rId22"/>
    <p:sldId id="404" r:id="rId23"/>
    <p:sldId id="381" r:id="rId24"/>
    <p:sldId id="362" r:id="rId25"/>
    <p:sldId id="389" r:id="rId26"/>
    <p:sldId id="405" r:id="rId27"/>
    <p:sldId id="377" r:id="rId28"/>
    <p:sldId id="378"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BFCC8"/>
    <a:srgbClr val="009900"/>
    <a:srgbClr val="CC00FF"/>
    <a:srgbClr val="F6E998"/>
    <a:srgbClr val="996633"/>
    <a:srgbClr val="CCFF99"/>
    <a:srgbClr val="686E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1" autoAdjust="0"/>
    <p:restoredTop sz="79052" autoAdjust="0"/>
  </p:normalViewPr>
  <p:slideViewPr>
    <p:cSldViewPr>
      <p:cViewPr varScale="1">
        <p:scale>
          <a:sx n="53" d="100"/>
          <a:sy n="53" d="100"/>
        </p:scale>
        <p:origin x="-16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3/27/2012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3/27/2012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latin typeface="+mn-lt"/>
                <a:ea typeface="+mn-ea"/>
                <a:cs typeface="+mn-cs"/>
              </a:rPr>
              <a:t>TEST ITEM SPECIFICATIONS:</a:t>
            </a:r>
          </a:p>
          <a:p>
            <a:r>
              <a:rPr lang="en-US" sz="1200" b="1" kern="1200" baseline="0" dirty="0" smtClean="0">
                <a:solidFill>
                  <a:schemeClr val="tx1"/>
                </a:solidFill>
                <a:latin typeface="+mn-lt"/>
                <a:ea typeface="+mn-ea"/>
                <a:cs typeface="+mn-cs"/>
              </a:rPr>
              <a:t>Benchmark Clarifications </a:t>
            </a:r>
          </a:p>
          <a:p>
            <a:r>
              <a:rPr lang="en-US" sz="1200" kern="1200" baseline="0" dirty="0" smtClean="0">
                <a:solidFill>
                  <a:schemeClr val="tx1"/>
                </a:solidFill>
                <a:latin typeface="+mn-lt"/>
                <a:ea typeface="+mn-ea"/>
                <a:cs typeface="+mn-cs"/>
              </a:rPr>
              <a:t>Students will compare and/or contrast the function of organs and/or other physical structures of plants and/or animals. </a:t>
            </a:r>
          </a:p>
          <a:p>
            <a:r>
              <a:rPr lang="en-US" sz="1200" kern="1200" baseline="0" dirty="0" smtClean="0">
                <a:solidFill>
                  <a:schemeClr val="tx1"/>
                </a:solidFill>
                <a:latin typeface="+mn-lt"/>
                <a:ea typeface="+mn-ea"/>
                <a:cs typeface="+mn-cs"/>
              </a:rPr>
              <a:t>Students will classify animals into major groups according to their physical characteristics and behaviors. </a:t>
            </a:r>
          </a:p>
          <a:p>
            <a:r>
              <a:rPr lang="en-US" sz="1200" kern="1200" baseline="0" dirty="0" smtClean="0">
                <a:solidFill>
                  <a:schemeClr val="tx1"/>
                </a:solidFill>
                <a:latin typeface="+mn-lt"/>
                <a:ea typeface="+mn-ea"/>
                <a:cs typeface="+mn-cs"/>
              </a:rPr>
              <a:t>Students will classify flowering and/or </a:t>
            </a:r>
            <a:r>
              <a:rPr lang="en-US" sz="1200" kern="1200" baseline="0" dirty="0" err="1" smtClean="0">
                <a:solidFill>
                  <a:schemeClr val="tx1"/>
                </a:solidFill>
                <a:latin typeface="+mn-lt"/>
                <a:ea typeface="+mn-ea"/>
                <a:cs typeface="+mn-cs"/>
              </a:rPr>
              <a:t>nonflowering</a:t>
            </a:r>
            <a:r>
              <a:rPr lang="en-US" sz="1200" kern="1200" baseline="0" dirty="0" smtClean="0">
                <a:solidFill>
                  <a:schemeClr val="tx1"/>
                </a:solidFill>
                <a:latin typeface="+mn-lt"/>
                <a:ea typeface="+mn-ea"/>
                <a:cs typeface="+mn-cs"/>
              </a:rPr>
              <a:t> plants into major groups according to their physical characteristics. </a:t>
            </a:r>
            <a:endParaRPr lang="en-US" sz="1200" b="1" i="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Content Limits Items will not require the classification of animals beyond the initial invertebrates grouping. </a:t>
            </a:r>
          </a:p>
          <a:p>
            <a:r>
              <a:rPr lang="en-US" sz="1200" kern="1200" baseline="0" dirty="0" smtClean="0">
                <a:solidFill>
                  <a:schemeClr val="tx1"/>
                </a:solidFill>
                <a:latin typeface="+mn-lt"/>
                <a:ea typeface="+mn-ea"/>
                <a:cs typeface="+mn-cs"/>
              </a:rPr>
              <a:t>Items referring to classification of vertebrates will only assess general physical characteristics and/or behaviors of mammals, birds, reptiles, amphibians, and fish. </a:t>
            </a:r>
          </a:p>
          <a:p>
            <a:r>
              <a:rPr lang="en-US" sz="1200" kern="1200" baseline="0" dirty="0" smtClean="0">
                <a:solidFill>
                  <a:schemeClr val="tx1"/>
                </a:solidFill>
                <a:latin typeface="+mn-lt"/>
                <a:ea typeface="+mn-ea"/>
                <a:cs typeface="+mn-cs"/>
              </a:rPr>
              <a:t>Items addressing and/or assessing the functions of organs or the comparison of physical structures are limited to the brain, heart, lungs, gills, stomach, liver, intestines, pancreas, muscles, bones, exoskeleton, testes, ovaries, kidneys, bladder, skin or body covering, eyes, ears, nose, and tongue. </a:t>
            </a:r>
          </a:p>
          <a:p>
            <a:r>
              <a:rPr lang="en-US" sz="1200" kern="1200" baseline="0" dirty="0" smtClean="0">
                <a:solidFill>
                  <a:schemeClr val="tx1"/>
                </a:solidFill>
                <a:latin typeface="+mn-lt"/>
                <a:ea typeface="+mn-ea"/>
                <a:cs typeface="+mn-cs"/>
              </a:rPr>
              <a:t>Items referring to the functions of plant structures are limited to flower, fruit, leaf, root, seed, and spore. </a:t>
            </a:r>
          </a:p>
          <a:p>
            <a:r>
              <a:rPr lang="en-US" sz="1200" kern="1200" baseline="0" dirty="0" smtClean="0">
                <a:solidFill>
                  <a:schemeClr val="tx1"/>
                </a:solidFill>
                <a:latin typeface="+mn-lt"/>
                <a:ea typeface="+mn-ea"/>
                <a:cs typeface="+mn-cs"/>
              </a:rPr>
              <a:t>Items addressing the comparison of the structure and/or function of plants and animals are limited to skin compared to plant covering, skeleton compared to stem, and reproductive organs compared to flower. </a:t>
            </a:r>
          </a:p>
          <a:p>
            <a:r>
              <a:rPr lang="en-US" sz="1200" kern="1200" baseline="0" dirty="0" smtClean="0">
                <a:solidFill>
                  <a:schemeClr val="tx1"/>
                </a:solidFill>
                <a:latin typeface="+mn-lt"/>
                <a:ea typeface="+mn-ea"/>
                <a:cs typeface="+mn-cs"/>
              </a:rPr>
              <a:t>Items will not require specific knowledge of the parts of organs.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Organism- a living thing</a:t>
            </a:r>
          </a:p>
          <a:p>
            <a:r>
              <a:rPr lang="en-US" sz="1200" baseline="0" dirty="0" smtClean="0"/>
              <a:t>Structure- a body part that does a certain “job” for an organism.</a:t>
            </a:r>
          </a:p>
          <a:p>
            <a:r>
              <a:rPr lang="en-US" sz="1200" baseline="0" dirty="0" smtClean="0"/>
              <a:t>Vertebrate- an animal that has a backbone</a:t>
            </a:r>
          </a:p>
          <a:p>
            <a:r>
              <a:rPr lang="en-US" sz="1200" baseline="0" dirty="0" smtClean="0"/>
              <a:t>Invertebrate- an animal without a backbone</a:t>
            </a:r>
          </a:p>
          <a:p>
            <a:r>
              <a:rPr lang="en-US" sz="1200" baseline="0" dirty="0" smtClean="0"/>
              <a:t>Exoskeleton- a hard outer covering that protects an animal’s soft body parts inside.  </a:t>
            </a:r>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(Insert</a:t>
            </a:r>
            <a:r>
              <a:rPr lang="en-US" baseline="0" dirty="0" smtClean="0"/>
              <a:t> Teacher instructional notes)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rationale</a:t>
            </a:r>
            <a:r>
              <a:rPr lang="en-US" baseline="0" dirty="0" smtClean="0"/>
              <a:t> for answers here.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3/27/2012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3/27/2012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3/27/2012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3/27/2012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3/27/2012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3/27/2012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3/27/2012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3/27/2012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3/27/2012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3/27/2012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3/27/2012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3/27/2012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3/27/2012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3/27/2012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657600" y="2819401"/>
            <a:ext cx="4724400" cy="533399"/>
          </a:xfrm>
        </p:spPr>
        <p:txBody>
          <a:bodyPr/>
          <a:lstStyle/>
          <a:p>
            <a:pPr marR="0" algn="l" eaLnBrk="1" hangingPunct="1"/>
            <a:r>
              <a:rPr lang="en-US" sz="3600" b="1" dirty="0" smtClean="0"/>
              <a:t>Science Focus Lesson</a:t>
            </a:r>
          </a:p>
          <a:p>
            <a:pPr marR="0" algn="l" eaLnBrk="1" hangingPunct="1"/>
            <a:r>
              <a:rPr lang="en-US" sz="3600" b="1" dirty="0" smtClean="0"/>
              <a:t>SC.5.L.14.2</a:t>
            </a:r>
          </a:p>
          <a:p>
            <a:pPr marR="0" algn="l" eaLnBrk="1" hangingPunct="1"/>
            <a:r>
              <a:rPr lang="en-US" sz="3600" b="1" dirty="0" smtClean="0"/>
              <a:t>Plants and Animals</a:t>
            </a:r>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733800" y="6019800"/>
            <a:ext cx="4572000" cy="369332"/>
          </a:xfrm>
          <a:prstGeom prst="rect">
            <a:avLst/>
          </a:prstGeom>
          <a:noFill/>
        </p:spPr>
        <p:txBody>
          <a:bodyPr wrap="square" rtlCol="0">
            <a:spAutoFit/>
          </a:bodyPr>
          <a:lstStyle/>
          <a:p>
            <a:r>
              <a:rPr lang="en-US" dirty="0" smtClean="0"/>
              <a:t>Polk County Public Schools</a:t>
            </a:r>
          </a:p>
        </p:txBody>
      </p:sp>
      <p:pic>
        <p:nvPicPr>
          <p:cNvPr id="8" name="Picture 7" descr="(adv print) 2005PCSBLogo_color.png"/>
          <p:cNvPicPr>
            <a:picLocks noChangeAspect="1"/>
          </p:cNvPicPr>
          <p:nvPr/>
        </p:nvPicPr>
        <p:blipFill>
          <a:blip r:embed="rId4" cstate="print"/>
          <a:stretch>
            <a:fillRect/>
          </a:stretch>
        </p:blipFill>
        <p:spPr>
          <a:xfrm>
            <a:off x="7543800" y="5486400"/>
            <a:ext cx="1371600" cy="1371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381000"/>
            <a:ext cx="8229600" cy="707886"/>
          </a:xfrm>
          <a:prstGeom prst="rect">
            <a:avLst/>
          </a:prstGeom>
          <a:noFill/>
          <a:ln w="9525">
            <a:noFill/>
            <a:miter lim="800000"/>
            <a:headEnd/>
            <a:tailEnd/>
          </a:ln>
        </p:spPr>
        <p:txBody>
          <a:bodyPr wrap="square">
            <a:spAutoFit/>
          </a:bodyPr>
          <a:lstStyle/>
          <a:p>
            <a:pPr algn="ctr">
              <a:spcBef>
                <a:spcPct val="50000"/>
              </a:spcBef>
            </a:pPr>
            <a:r>
              <a:rPr lang="en-US" sz="4000" dirty="0" smtClean="0">
                <a:solidFill>
                  <a:schemeClr val="accent1"/>
                </a:solidFill>
              </a:rPr>
              <a:t>Plant Structures</a:t>
            </a:r>
            <a:endParaRPr lang="en-US" sz="4000" dirty="0">
              <a:solidFill>
                <a:schemeClr val="accent1"/>
              </a:solidFill>
            </a:endParaRPr>
          </a:p>
        </p:txBody>
      </p:sp>
      <p:sp>
        <p:nvSpPr>
          <p:cNvPr id="110600" name="Text Box 12"/>
          <p:cNvSpPr txBox="1">
            <a:spLocks noChangeArrowheads="1"/>
          </p:cNvSpPr>
          <p:nvPr/>
        </p:nvSpPr>
        <p:spPr bwMode="auto">
          <a:xfrm>
            <a:off x="609600" y="4953000"/>
            <a:ext cx="8077200" cy="1585049"/>
          </a:xfrm>
          <a:prstGeom prst="rect">
            <a:avLst/>
          </a:prstGeom>
          <a:noFill/>
          <a:ln w="9525">
            <a:noFill/>
            <a:miter lim="800000"/>
            <a:headEnd/>
            <a:tailEnd/>
          </a:ln>
        </p:spPr>
        <p:txBody>
          <a:bodyPr>
            <a:spAutoFit/>
          </a:bodyPr>
          <a:lstStyle/>
          <a:p>
            <a:pPr>
              <a:spcBef>
                <a:spcPct val="50000"/>
              </a:spcBef>
            </a:pPr>
            <a:r>
              <a:rPr lang="en-US" sz="2800" dirty="0" smtClean="0">
                <a:solidFill>
                  <a:srgbClr val="0000FF"/>
                </a:solidFill>
              </a:rPr>
              <a:t> </a:t>
            </a: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6" name="Content Placeholder 5"/>
          <p:cNvSpPr>
            <a:spLocks noGrp="1"/>
          </p:cNvSpPr>
          <p:nvPr>
            <p:ph idx="1"/>
          </p:nvPr>
        </p:nvSpPr>
        <p:spPr>
          <a:xfrm>
            <a:off x="609600" y="1066800"/>
            <a:ext cx="5257800" cy="5791200"/>
          </a:xfrm>
        </p:spPr>
        <p:txBody>
          <a:bodyPr/>
          <a:lstStyle/>
          <a:p>
            <a:r>
              <a:rPr lang="en-US" sz="3600" dirty="0" smtClean="0"/>
              <a:t>While humans and some animals have skin, plants also have a covering that functions as protection for the plants organs.  </a:t>
            </a:r>
          </a:p>
          <a:p>
            <a:r>
              <a:rPr lang="en-US" sz="3600" b="1" i="1" dirty="0" smtClean="0">
                <a:solidFill>
                  <a:srgbClr val="FF0000"/>
                </a:solidFill>
              </a:rPr>
              <a:t>Plant organs include the roots, stem, and leaves. </a:t>
            </a:r>
            <a:endParaRPr lang="en-US" sz="3600" b="1" i="1" u="sng" dirty="0" smtClean="0"/>
          </a:p>
          <a:p>
            <a:endParaRPr lang="en-US" dirty="0"/>
          </a:p>
        </p:txBody>
      </p:sp>
      <p:pic>
        <p:nvPicPr>
          <p:cNvPr id="27650" name="Picture 2" descr="http://ts4.mm.bing.net/images/thumbnail.aspx?q=1155138652495&amp;id=f708e5d3ea30073d0aaedb0a496d4b2a&amp;url=http%3a%2f%2fphoenixplantrentals.com%2fimages%2fOriginals%2fTropical%2fTropical_Plants%2fTropical_Plant_007.JPG"/>
          <p:cNvPicPr>
            <a:picLocks noChangeAspect="1" noChangeArrowheads="1"/>
          </p:cNvPicPr>
          <p:nvPr/>
        </p:nvPicPr>
        <p:blipFill>
          <a:blip r:embed="rId3" cstate="print"/>
          <a:srcRect/>
          <a:stretch>
            <a:fillRect/>
          </a:stretch>
        </p:blipFill>
        <p:spPr bwMode="auto">
          <a:xfrm>
            <a:off x="6248400" y="1752600"/>
            <a:ext cx="2143125" cy="2857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Roots</a:t>
            </a:r>
            <a:endParaRPr lang="en-US" dirty="0"/>
          </a:p>
        </p:txBody>
      </p:sp>
      <p:sp>
        <p:nvSpPr>
          <p:cNvPr id="3" name="Content Placeholder 2"/>
          <p:cNvSpPr>
            <a:spLocks noGrp="1"/>
          </p:cNvSpPr>
          <p:nvPr>
            <p:ph idx="1"/>
          </p:nvPr>
        </p:nvSpPr>
        <p:spPr/>
        <p:txBody>
          <a:bodyPr/>
          <a:lstStyle/>
          <a:p>
            <a:pPr>
              <a:buNone/>
            </a:pPr>
            <a:r>
              <a:rPr lang="en-US" dirty="0" smtClean="0"/>
              <a:t>Roots are organs that carry out 3 functions for a plant.</a:t>
            </a:r>
          </a:p>
          <a:p>
            <a:r>
              <a:rPr lang="en-US" dirty="0" smtClean="0"/>
              <a:t>They take in water and other materials from the soil.</a:t>
            </a:r>
          </a:p>
          <a:p>
            <a:r>
              <a:rPr lang="en-US" dirty="0" smtClean="0"/>
              <a:t>They hold the plant in the soil.</a:t>
            </a:r>
          </a:p>
          <a:p>
            <a:r>
              <a:rPr lang="en-US" dirty="0" smtClean="0"/>
              <a:t>They store extra food that the plant doesn’t need right away.</a:t>
            </a:r>
            <a:endParaRPr lang="en-US" dirty="0"/>
          </a:p>
        </p:txBody>
      </p:sp>
      <p:pic>
        <p:nvPicPr>
          <p:cNvPr id="3074" name="Picture 2" descr="http://ts2.mm.bing.net/images/thumbnail.aspx?q=1167661274669&amp;id=ef65047ef1e30fc7939c7dc2c91678d6&amp;url=http%3a%2f%2fwww.cog.ca%2fimages%2froots.png"/>
          <p:cNvPicPr>
            <a:picLocks noChangeAspect="1" noChangeArrowheads="1"/>
          </p:cNvPicPr>
          <p:nvPr/>
        </p:nvPicPr>
        <p:blipFill>
          <a:blip r:embed="rId2" cstate="print"/>
          <a:srcRect/>
          <a:stretch>
            <a:fillRect/>
          </a:stretch>
        </p:blipFill>
        <p:spPr bwMode="auto">
          <a:xfrm>
            <a:off x="4572000" y="4114800"/>
            <a:ext cx="2857500" cy="21812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a:p>
        </p:txBody>
      </p:sp>
      <p:sp>
        <p:nvSpPr>
          <p:cNvPr id="111624" name="Text Box 9"/>
          <p:cNvSpPr txBox="1">
            <a:spLocks noChangeArrowheads="1"/>
          </p:cNvSpPr>
          <p:nvPr/>
        </p:nvSpPr>
        <p:spPr bwMode="auto">
          <a:xfrm>
            <a:off x="533400" y="3733800"/>
            <a:ext cx="8077200" cy="1573213"/>
          </a:xfrm>
          <a:prstGeom prst="rect">
            <a:avLst/>
          </a:prstGeom>
          <a:noFill/>
          <a:ln w="9525">
            <a:noFill/>
            <a:miter lim="800000"/>
            <a:headEnd/>
            <a:tailEnd/>
          </a:ln>
        </p:spPr>
        <p:txBody>
          <a:bodyPr>
            <a:spAutoFit/>
          </a:bodyPr>
          <a:lstStyle/>
          <a:p>
            <a:pPr>
              <a:spcBef>
                <a:spcPct val="50000"/>
              </a:spcBef>
            </a:pPr>
            <a:endParaRPr lang="en-US" sz="2800">
              <a:solidFill>
                <a:srgbClr val="0000FF"/>
              </a:solidFill>
            </a:endParaRPr>
          </a:p>
          <a:p>
            <a:pPr>
              <a:spcBef>
                <a:spcPct val="50000"/>
              </a:spcBef>
            </a:pPr>
            <a:endParaRPr lang="en-US" sz="2800">
              <a:solidFill>
                <a:srgbClr val="0000FF"/>
              </a:solidFill>
            </a:endParaRPr>
          </a:p>
          <a:p>
            <a:pPr>
              <a:spcBef>
                <a:spcPct val="50000"/>
              </a:spcBef>
            </a:pPr>
            <a:endParaRPr lang="en-US"/>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lgn="ctr">
              <a:spcBef>
                <a:spcPct val="50000"/>
              </a:spcBef>
            </a:pPr>
            <a:r>
              <a:rPr lang="en-US" sz="4400" dirty="0" smtClean="0">
                <a:solidFill>
                  <a:schemeClr val="accent1"/>
                </a:solidFill>
              </a:rPr>
              <a:t>Stem</a:t>
            </a:r>
            <a:endParaRPr lang="en-US" sz="4400" dirty="0">
              <a:solidFill>
                <a:schemeClr val="accent1"/>
              </a:solidFill>
            </a:endParaRPr>
          </a:p>
        </p:txBody>
      </p:sp>
      <p:sp>
        <p:nvSpPr>
          <p:cNvPr id="5" name="Rectangle 4"/>
          <p:cNvSpPr/>
          <p:nvPr/>
        </p:nvSpPr>
        <p:spPr>
          <a:xfrm>
            <a:off x="381000" y="1905000"/>
            <a:ext cx="8153400" cy="1938992"/>
          </a:xfrm>
          <a:prstGeom prst="rect">
            <a:avLst/>
          </a:prstGeom>
        </p:spPr>
        <p:txBody>
          <a:bodyPr wrap="square">
            <a:spAutoFit/>
          </a:bodyPr>
          <a:lstStyle/>
          <a:p>
            <a:pPr>
              <a:buFont typeface="Arial" pitchFamily="34" charset="0"/>
              <a:buChar char="•"/>
            </a:pPr>
            <a:r>
              <a:rPr lang="en-US" sz="2400" b="1" dirty="0" smtClean="0">
                <a:solidFill>
                  <a:srgbClr val="0070C0"/>
                </a:solidFill>
              </a:rPr>
              <a:t>The stem of a plant can be compared to the skeleton of an animal.  It is responsible for supporting the plant and holding the leaves up to the sunlight, just like the skeleton provides support for your body.  </a:t>
            </a:r>
          </a:p>
          <a:p>
            <a:endParaRPr lang="en-US" sz="2400" b="1" dirty="0" smtClean="0">
              <a:solidFill>
                <a:srgbClr val="0070C0"/>
              </a:solidFill>
            </a:endParaRPr>
          </a:p>
        </p:txBody>
      </p:sp>
      <p:pic>
        <p:nvPicPr>
          <p:cNvPr id="25602" name="Picture 2" descr="http://ts3.mm.bing.net/images/thumbnail.aspx?q=1253080567782&amp;id=29ba3284ef37e0065392b2c88ffcbb60&amp;url=http%3a%2f%2fwww.cas.vanderbilt.edu%2fbioimages%2fbiohires%2fl%2fhloca2-st37470.JPG"/>
          <p:cNvPicPr>
            <a:picLocks noChangeAspect="1" noChangeArrowheads="1"/>
          </p:cNvPicPr>
          <p:nvPr/>
        </p:nvPicPr>
        <p:blipFill>
          <a:blip r:embed="rId3" cstate="print"/>
          <a:srcRect/>
          <a:stretch>
            <a:fillRect/>
          </a:stretch>
        </p:blipFill>
        <p:spPr bwMode="auto">
          <a:xfrm>
            <a:off x="4191000" y="3581400"/>
            <a:ext cx="2057400" cy="3086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s3.mm.bing.net/images/thumbnail.aspx?q=1190360915310&amp;id=c3455bbbe40167e9e10a19f77f8d74e8&amp;url=http%3a%2f%2fwww.faqs.org%2fphoto-dict%2fphotofiles%2flist%2f4156%2f5559billberry_leaves.jpg"/>
          <p:cNvPicPr>
            <a:picLocks noChangeAspect="1" noChangeArrowheads="1"/>
          </p:cNvPicPr>
          <p:nvPr/>
        </p:nvPicPr>
        <p:blipFill>
          <a:blip r:embed="rId2" cstate="print"/>
          <a:srcRect/>
          <a:stretch>
            <a:fillRect/>
          </a:stretch>
        </p:blipFill>
        <p:spPr bwMode="auto">
          <a:xfrm>
            <a:off x="6410325" y="2743200"/>
            <a:ext cx="2733675" cy="2857500"/>
          </a:xfrm>
          <a:prstGeom prst="rect">
            <a:avLst/>
          </a:prstGeom>
          <a:noFill/>
        </p:spPr>
      </p:pic>
      <p:sp>
        <p:nvSpPr>
          <p:cNvPr id="2" name="Title 1"/>
          <p:cNvSpPr>
            <a:spLocks noGrp="1"/>
          </p:cNvSpPr>
          <p:nvPr>
            <p:ph type="title"/>
          </p:nvPr>
        </p:nvSpPr>
        <p:spPr>
          <a:xfrm>
            <a:off x="381000" y="457200"/>
            <a:ext cx="8229600" cy="1143000"/>
          </a:xfrm>
        </p:spPr>
        <p:txBody>
          <a:bodyPr/>
          <a:lstStyle/>
          <a:p>
            <a:r>
              <a:rPr lang="en-US" dirty="0" smtClean="0"/>
              <a:t>                      Leaves</a:t>
            </a:r>
            <a:endParaRPr lang="en-US" dirty="0"/>
          </a:p>
        </p:txBody>
      </p:sp>
      <p:sp>
        <p:nvSpPr>
          <p:cNvPr id="3" name="Content Placeholder 2"/>
          <p:cNvSpPr>
            <a:spLocks noGrp="1"/>
          </p:cNvSpPr>
          <p:nvPr>
            <p:ph idx="1"/>
          </p:nvPr>
        </p:nvSpPr>
        <p:spPr>
          <a:xfrm>
            <a:off x="457200" y="1676400"/>
            <a:ext cx="6324600" cy="4389437"/>
          </a:xfrm>
        </p:spPr>
        <p:txBody>
          <a:bodyPr/>
          <a:lstStyle/>
          <a:p>
            <a:r>
              <a:rPr lang="en-US" sz="3200" dirty="0" smtClean="0"/>
              <a:t>Unlike animals and people, plants are able to make their own food. </a:t>
            </a:r>
          </a:p>
          <a:p>
            <a:r>
              <a:rPr lang="en-US" sz="3200" dirty="0" smtClean="0"/>
              <a:t>The main function of the leaves, is to make food for the plant.</a:t>
            </a:r>
          </a:p>
          <a:p>
            <a:r>
              <a:rPr lang="en-US" sz="3200" dirty="0" smtClean="0"/>
              <a:t>They make food for the plant by using the sun’s energy in the process called photosynthesis.  </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838200"/>
          </a:xfrm>
        </p:spPr>
        <p:txBody>
          <a:bodyPr/>
          <a:lstStyle/>
          <a:p>
            <a:r>
              <a:rPr lang="en-US" dirty="0" smtClean="0"/>
              <a:t>                      Flowers</a:t>
            </a:r>
            <a:endParaRPr lang="en-US" dirty="0"/>
          </a:p>
        </p:txBody>
      </p:sp>
      <p:sp>
        <p:nvSpPr>
          <p:cNvPr id="3" name="Content Placeholder 2"/>
          <p:cNvSpPr>
            <a:spLocks noGrp="1"/>
          </p:cNvSpPr>
          <p:nvPr>
            <p:ph idx="1"/>
          </p:nvPr>
        </p:nvSpPr>
        <p:spPr>
          <a:xfrm>
            <a:off x="228600" y="1066800"/>
            <a:ext cx="5486400" cy="5562600"/>
          </a:xfrm>
        </p:spPr>
        <p:txBody>
          <a:bodyPr/>
          <a:lstStyle/>
          <a:p>
            <a:r>
              <a:rPr lang="en-US" sz="2800" dirty="0" smtClean="0"/>
              <a:t>Some plants produce flowers as part of their life cycle.</a:t>
            </a:r>
          </a:p>
          <a:p>
            <a:r>
              <a:rPr lang="en-US" sz="2800" dirty="0" smtClean="0"/>
              <a:t>Flowers produce fruits that contain seeds.</a:t>
            </a:r>
          </a:p>
          <a:p>
            <a:r>
              <a:rPr lang="en-US" sz="2800" dirty="0" smtClean="0"/>
              <a:t>A seed contains a tiny undeveloped plant and a supply of food for the plant.  </a:t>
            </a:r>
          </a:p>
          <a:p>
            <a:r>
              <a:rPr lang="en-US" sz="2800" dirty="0" smtClean="0"/>
              <a:t>Flowers come in many different shapes, sizes, and colors, but they all help plants reproduce, just like the ovaries and testes help animals to reproduce.  </a:t>
            </a:r>
          </a:p>
        </p:txBody>
      </p:sp>
      <p:pic>
        <p:nvPicPr>
          <p:cNvPr id="2050" name="Picture 2" descr="http://ts3.mm.bing.net/images/thumbnail.aspx?q=1177550138574&amp;id=045569e0216630b641e47834a500ac05&amp;url=http%3a%2f%2fimages.flowers.vg%2f1024x768%2ftree-fruit.jpg"/>
          <p:cNvPicPr>
            <a:picLocks noChangeAspect="1" noChangeArrowheads="1"/>
          </p:cNvPicPr>
          <p:nvPr/>
        </p:nvPicPr>
        <p:blipFill>
          <a:blip r:embed="rId2" cstate="print"/>
          <a:srcRect/>
          <a:stretch>
            <a:fillRect/>
          </a:stretch>
        </p:blipFill>
        <p:spPr bwMode="auto">
          <a:xfrm>
            <a:off x="5943600" y="2057400"/>
            <a:ext cx="2857500" cy="21431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                       Spores</a:t>
            </a:r>
            <a:endParaRPr lang="en-US" dirty="0"/>
          </a:p>
        </p:txBody>
      </p:sp>
      <p:sp>
        <p:nvSpPr>
          <p:cNvPr id="3" name="Content Placeholder 2"/>
          <p:cNvSpPr>
            <a:spLocks noGrp="1"/>
          </p:cNvSpPr>
          <p:nvPr>
            <p:ph idx="1"/>
          </p:nvPr>
        </p:nvSpPr>
        <p:spPr>
          <a:xfrm>
            <a:off x="457200" y="1447800"/>
            <a:ext cx="4648200" cy="4389437"/>
          </a:xfrm>
        </p:spPr>
        <p:txBody>
          <a:bodyPr/>
          <a:lstStyle/>
          <a:p>
            <a:r>
              <a:rPr lang="en-US" sz="3200" dirty="0" smtClean="0"/>
              <a:t>Mosses and ferns do not reproduce with seeds, they reproduce with spores.</a:t>
            </a:r>
          </a:p>
          <a:p>
            <a:r>
              <a:rPr lang="en-US" sz="3200" dirty="0" smtClean="0"/>
              <a:t>Spores are seed like structures that produce new plants.  </a:t>
            </a:r>
          </a:p>
          <a:p>
            <a:r>
              <a:rPr lang="en-US" sz="3200" dirty="0" smtClean="0"/>
              <a:t>They do not develop in flowers or cones.  </a:t>
            </a:r>
          </a:p>
        </p:txBody>
      </p:sp>
      <p:pic>
        <p:nvPicPr>
          <p:cNvPr id="1026" name="Picture 2" descr="http://ts2.mm.bing.net/images/thumbnail.aspx?q=1155380089389&amp;id=8e83e803567cb191e8aec06f6e354cf4&amp;url=http%3a%2f%2fupload.wikimedia.org%2fwikipedia%2fcommons%2f8%2f8a%2fFern_spores_P1180804.jpg"/>
          <p:cNvPicPr>
            <a:picLocks noChangeAspect="1" noChangeArrowheads="1"/>
          </p:cNvPicPr>
          <p:nvPr/>
        </p:nvPicPr>
        <p:blipFill>
          <a:blip r:embed="rId2" cstate="print"/>
          <a:srcRect/>
          <a:stretch>
            <a:fillRect/>
          </a:stretch>
        </p:blipFill>
        <p:spPr bwMode="auto">
          <a:xfrm>
            <a:off x="5181600" y="2133600"/>
            <a:ext cx="3581400" cy="26860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a:t>
            </a:r>
            <a:endParaRPr lang="en-US" dirty="0"/>
          </a:p>
        </p:txBody>
      </p:sp>
      <p:pic>
        <p:nvPicPr>
          <p:cNvPr id="4" name="Picture 5" descr="MCj04077340000[1]"/>
          <p:cNvPicPr>
            <a:picLocks noGrp="1" noChangeAspect="1" noChangeArrowheads="1"/>
          </p:cNvPicPr>
          <p:nvPr>
            <p:ph idx="1"/>
          </p:nvPr>
        </p:nvPicPr>
        <p:blipFill>
          <a:blip r:embed="rId2" cstate="print"/>
          <a:srcRect/>
          <a:stretch>
            <a:fillRect/>
          </a:stretch>
        </p:blipFill>
        <p:spPr bwMode="auto">
          <a:xfrm>
            <a:off x="6248400" y="3429000"/>
            <a:ext cx="2362200" cy="2362200"/>
          </a:xfrm>
          <a:prstGeom prst="rect">
            <a:avLst/>
          </a:prstGeom>
          <a:noFill/>
        </p:spPr>
      </p:pic>
      <p:sp>
        <p:nvSpPr>
          <p:cNvPr id="5" name="Rectangle 4"/>
          <p:cNvSpPr/>
          <p:nvPr/>
        </p:nvSpPr>
        <p:spPr>
          <a:xfrm>
            <a:off x="304800" y="1905000"/>
            <a:ext cx="6019800" cy="3785652"/>
          </a:xfrm>
          <a:prstGeom prst="rect">
            <a:avLst/>
          </a:prstGeom>
        </p:spPr>
        <p:txBody>
          <a:bodyPr wrap="square">
            <a:spAutoFit/>
          </a:bodyPr>
          <a:lstStyle/>
          <a:p>
            <a:pPr>
              <a:buFont typeface="Wingdings 2" pitchFamily="18" charset="2"/>
              <a:buNone/>
            </a:pPr>
            <a:r>
              <a:rPr lang="en-US" sz="4000" dirty="0" smtClean="0"/>
              <a:t>Talk to your shoulder partner:</a:t>
            </a:r>
          </a:p>
          <a:p>
            <a:pPr>
              <a:buFont typeface="Wingdings 2" pitchFamily="18" charset="2"/>
              <a:buNone/>
            </a:pPr>
            <a:endParaRPr lang="en-US" sz="4000" dirty="0" smtClean="0"/>
          </a:p>
          <a:p>
            <a:pPr>
              <a:buFont typeface="Wingdings 2" pitchFamily="18" charset="2"/>
              <a:buNone/>
            </a:pPr>
            <a:r>
              <a:rPr lang="en-US" sz="4000" dirty="0" smtClean="0"/>
              <a:t>What are some ways that   plants and animals are alike and different?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Guided Practice</a:t>
            </a:r>
            <a:endParaRPr lang="en-US" dirty="0"/>
          </a:p>
        </p:txBody>
      </p:sp>
      <p:sp>
        <p:nvSpPr>
          <p:cNvPr id="3" name="Content Placeholder 2"/>
          <p:cNvSpPr>
            <a:spLocks noGrp="1"/>
          </p:cNvSpPr>
          <p:nvPr>
            <p:ph idx="1"/>
          </p:nvPr>
        </p:nvSpPr>
        <p:spPr>
          <a:xfrm>
            <a:off x="457200" y="1600200"/>
            <a:ext cx="8229600" cy="4876800"/>
          </a:xfrm>
        </p:spPr>
        <p:txBody>
          <a:bodyPr/>
          <a:lstStyle/>
          <a:p>
            <a:pPr marL="514350" indent="-514350">
              <a:buFont typeface="+mj-lt"/>
              <a:buAutoNum type="arabicPeriod"/>
            </a:pPr>
            <a:r>
              <a:rPr lang="en-US" sz="3200" dirty="0" smtClean="0"/>
              <a:t>Humans and other animals have many of the same organs.  Which  organ is NOT a human organ but is found in some animals?</a:t>
            </a:r>
          </a:p>
          <a:p>
            <a:pPr marL="1155700" lvl="2" indent="-514350">
              <a:buFont typeface="+mj-lt"/>
              <a:buAutoNum type="alphaLcPeriod"/>
            </a:pPr>
            <a:r>
              <a:rPr lang="en-US" sz="2900" dirty="0" smtClean="0"/>
              <a:t>heart</a:t>
            </a:r>
          </a:p>
          <a:p>
            <a:pPr marL="1155700" lvl="2" indent="-514350">
              <a:buFont typeface="+mj-lt"/>
              <a:buAutoNum type="alphaLcPeriod"/>
            </a:pPr>
            <a:r>
              <a:rPr lang="en-US" sz="2900" dirty="0" smtClean="0"/>
              <a:t>lungs</a:t>
            </a:r>
          </a:p>
          <a:p>
            <a:pPr marL="1155700" lvl="2" indent="-514350">
              <a:buFont typeface="+mj-lt"/>
              <a:buAutoNum type="alphaLcPeriod"/>
            </a:pPr>
            <a:r>
              <a:rPr lang="en-US" sz="2900" dirty="0" smtClean="0"/>
              <a:t>gills</a:t>
            </a:r>
          </a:p>
          <a:p>
            <a:pPr marL="1155700" lvl="2" indent="-514350">
              <a:buFont typeface="+mj-lt"/>
              <a:buAutoNum type="alphaLcPeriod"/>
            </a:pPr>
            <a:r>
              <a:rPr lang="en-US" sz="2900" dirty="0" smtClean="0"/>
              <a:t>brain</a:t>
            </a:r>
            <a:endParaRPr lang="en-US" sz="29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oup.co.uk/images/oxed/children/yoes/nature/fishgills.jpg"/>
          <p:cNvPicPr>
            <a:picLocks noChangeAspect="1" noChangeArrowheads="1"/>
          </p:cNvPicPr>
          <p:nvPr/>
        </p:nvPicPr>
        <p:blipFill>
          <a:blip r:embed="rId3" cstate="print"/>
          <a:srcRect/>
          <a:stretch>
            <a:fillRect/>
          </a:stretch>
        </p:blipFill>
        <p:spPr bwMode="auto">
          <a:xfrm>
            <a:off x="1981200" y="3581400"/>
            <a:ext cx="3505200" cy="2424431"/>
          </a:xfrm>
          <a:prstGeom prst="rect">
            <a:avLst/>
          </a:prstGeom>
          <a:noFill/>
        </p:spPr>
      </p:pic>
      <p:sp>
        <p:nvSpPr>
          <p:cNvPr id="110596" name="Text Box 7"/>
          <p:cNvSpPr txBox="1">
            <a:spLocks noChangeArrowheads="1"/>
          </p:cNvSpPr>
          <p:nvPr/>
        </p:nvSpPr>
        <p:spPr bwMode="auto">
          <a:xfrm>
            <a:off x="609600" y="990600"/>
            <a:ext cx="8229600" cy="769441"/>
          </a:xfrm>
          <a:prstGeom prst="rect">
            <a:avLst/>
          </a:prstGeom>
          <a:noFill/>
          <a:ln w="9525">
            <a:noFill/>
            <a:miter lim="800000"/>
            <a:headEnd/>
            <a:tailEnd/>
          </a:ln>
        </p:spPr>
        <p:txBody>
          <a:bodyPr>
            <a:spAutoFit/>
          </a:bodyPr>
          <a:lstStyle/>
          <a:p>
            <a:pPr>
              <a:spcBef>
                <a:spcPct val="50000"/>
              </a:spcBef>
            </a:pPr>
            <a:r>
              <a:rPr lang="en-US" sz="4400" b="1" dirty="0" smtClean="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rPr>
              <a:t>C is the Correct Answer!</a:t>
            </a:r>
            <a:endParaRPr lang="en-US" sz="4400" b="1"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endParaRPr>
          </a:p>
        </p:txBody>
      </p:sp>
      <p:sp>
        <p:nvSpPr>
          <p:cNvPr id="110600" name="Text Box 12"/>
          <p:cNvSpPr txBox="1">
            <a:spLocks noChangeArrowheads="1"/>
          </p:cNvSpPr>
          <p:nvPr/>
        </p:nvSpPr>
        <p:spPr bwMode="auto">
          <a:xfrm>
            <a:off x="457200" y="2209800"/>
            <a:ext cx="8077200" cy="1384995"/>
          </a:xfrm>
          <a:prstGeom prst="rect">
            <a:avLst/>
          </a:prstGeom>
          <a:noFill/>
          <a:ln w="9525">
            <a:noFill/>
            <a:miter lim="800000"/>
            <a:headEnd/>
            <a:tailEnd/>
          </a:ln>
        </p:spPr>
        <p:txBody>
          <a:bodyPr>
            <a:spAutoFit/>
          </a:bodyPr>
          <a:lstStyle/>
          <a:p>
            <a:pPr>
              <a:spcBef>
                <a:spcPct val="50000"/>
              </a:spcBef>
            </a:pPr>
            <a:r>
              <a:rPr lang="en-US" sz="2800" dirty="0" smtClean="0">
                <a:solidFill>
                  <a:srgbClr val="0000FF"/>
                </a:solidFill>
              </a:rPr>
              <a:t> </a:t>
            </a:r>
            <a:r>
              <a:rPr lang="en-US" sz="2800" dirty="0" smtClean="0"/>
              <a:t>Humans do NOT have the ability to breathe under water like fish because humans do not have gills.  </a:t>
            </a:r>
            <a:endParaRPr lang="en-US" sz="2800" dirty="0"/>
          </a:p>
        </p:txBody>
      </p:sp>
      <p:sp>
        <p:nvSpPr>
          <p:cNvPr id="16386" name="AutoShape 2" descr="data:image/jpg;base64,/9j/4AAQSkZJRgABAQAAAQABAAD/2wBDAAkGBwgHBgkIBwgKCgkLDRYPDQwMDRsUFRAWIB0iIiAdHx8kKDQsJCYxJx8fLT0tMTU3Ojo6Iys/RD84QzQ5Ojf/2wBDAQoKCg0MDRoPDxo3JR8lNzc3Nzc3Nzc3Nzc3Nzc3Nzc3Nzc3Nzc3Nzc3Nzc3Nzc3Nzc3Nzc3Nzc3Nzc3Nzc3Nzf/wAARCACGAMIDASIAAhEBAxEB/8QAGwABAAIDAQEAAAAAAAAAAAAAAAQFAQMGAgf/xAA8EAACAQMCAwUFBwMDBAMAAAABAgMABBESIQUxQRMiUWFxBjKBkbEUI1KhwdHwQmLhFXLxBzNDgkRzov/EABkBAQADAQEAAAAAAAAAAAAAAAABAgMEBf/EACYRAAMAAgIBBAICAwAAAAAAAAABAgMREiEEEzFBUQUiFGEyQnH/2gAMAwEAAhEDEQA/APuNKUoBSlKAUpSgFKUoBSlKAVgmhOBmqX2m9pLL2ftO0uGDXDg9jAGwXI6nwUdTQFtPcQ28TS3EqRRrzZzgD51qs+I2l7H2lrOsihtOR418auOOcU4pxlZL5zJ2oxbxp3UQ+AGcb775J8fCu19jDIt3dNcv2ekKsilv6gfTwG/+ary0DuqV4jcOoZDlTuDXurAUpSgFKUoBSlKAUpSgFKUoBSlKAUpSgFKUoBSsE4rTdXlvZxGW7njhjHN5HCgfE0BvpmuK4p/1K4La5SwW44g46wLhM/7m2+Wa4T2h9vOL8VQx9oLK3b/w25OojwZjgn0GBUbB9D9pfbW04Y72dgRdX/ukA/dwn+9v0G/pXyniEnFOJ3rTXMpeYnMruAQ+eQx0HQAbDbrk1ps2eTs1RQQx0gu3WrlIJLdQ86k5wusRnDeXn1rOr0SuzRwLh8zXEbuvYIGDsCNw3h8QefTPwr6HGoRiUUD+pzyLHA389tq5Phk1tbSo3aEjOcNGwPlzHjXVQ3EVz95G6uiH+lhzI/m1ct1tlnFJdotbS7dY1V8kIQVI57/w1bR3QyxcgIRqU/pXPIMhgXYZA1Z6mpcMzdmcqCp2wD9avGRyQX6OrjKsCK9VRQXGk4jOzFV5YOrP8+VXg3FdMXyRUzSlKuBSlKAUpSgFKUoBSlKAUrBYAHJrkPaH25tOHEQcLQcQum5BG7g8yRz+HzoNnXM2ncnaudvfbGwjMicOjm4nKhIItQNAI55dsL8ia4DiXFeKcVikn9ob4w2ajU1nb91MZ2U9Wz4HNUtvx2S/K20H3Fs8gj7JMDCKM4yPEjB8tt6jZV19HT3ftL7Y8ZieazjThlmMjtV0gbc/vH5+qiqKb2e4nft9omuYb2fmJHu2c+WCQfqB6VeQycLvbSO+9qZWNgqqIIDkIgPu5Ue8SN/AcsczVVNd+x0tybVuHLbSB9HaCExDIOM6kOwz1rnedLtJtf0aelT63oqrmznMxtp7q4t5yMIssmuOTyBHXwBG/SoUXDIZJ441meRnPdKLp+OoknA/21Y+0wuLHsra6ke6tZQfs80u8kZBGUY/1cxg+flVr7PcO7a3F3IQZnUd3O+kevjz+VRky6x8pKOXL0z1w2yTh8PZwjSSBlx7zfHnjy2FSJFWSZi+SsZ0gDxxvUjCYIIICg/Cq6OUSKJFx2hfB0ryGdhnqfHyIry8dXdN0z0Px2Lnbr6JIGltZXSuMHlsaCRoXE0TGMjmytg6f5vWXGq2c4BZQeh5joP22ryH0oqjOGGwK429K2Pa0qWmi6teJ3gUfeJPgg95MZ+Ix+Yq14fxCK/QsoeKZNnXnjfb1Ga5C1ndWIxnTkZAI5fCt1hdmz4iJCDpbcrjBKnZhv5YPrV1Rw+R4MuW5XZ2z5J2XJzjnyyM4+lX1vIJYVdeo/5qhRMt2akBThgwOQfA+fSrDhUhUNG+zN38DlvzxXVhpqtM8Vos6UpXWQKUpQClKUApSlAKgcW4vZcIiWW+mEYY4RQMsx8gOdTmOBXzfidrJ7USMt9L2c6MwSBz3AM7rjx2GfSs8mTgiGym9svbW5vJTDbMFiLYjhU58gX/ABH+3l61yc3FjZRPDCcyv3pJye8x8M1Z3HsqYeIrq1xPEdSxHkSCTkHnzxWbP2LS6nVrq9fssZ7OBQXbHrsB54+FVWSd+5Q53inEZbizihYsWZjK56HOwGPID86g2/2qO27ZUcxLqUuB+Lz6f813J9mY4kWPU0kWnuk8wOe/lvmrS0so4rZ7ZYUYHmAAA488/wA8qzfkTK6By1zdf67wOK3jYRyQ6DjfAZV0/n0qph4HdO3ZyaAhO51Zx/BXXL7LrG73NvHLDG2VChcnfwIbI/IeOawvsrespE97KinGkaixx47YH5mqTXBPi+mdVZYvTpdkC+7TjHEbDhsKyTRwMWl0cxsowD0IVfgW8RXbziJLKOKGFYABjQF5fGo3BOCQcBUvbzliyjWSo73ltyHl5Vtmd5ZTqBwx2ycmuTPmlTwkyundbZDmyIJmBxhSM48cCqa2XXIBhxkEf9kkePM4wOXL86vb1SbR9I56QAB4n/NUsL5uVOlNPeUHB8DyKnHwIFZYVqdnt/ilrHX/AEmoh0YjHdIwWfP6flkVphOoLqJzsTttyrELHSh0q40946sn+eVeYTy2bwyRn861PRU6JkKr2jroyNm2G3p4dKzdQ/eQ6DpBJGeXTPT0rUrabhtClToGQFJ33xUiXOYSy76+uRnY+G9Ctb2dN7O3guLf7JKczRr930LIOXxH7VfRgrMhJ3QgA+R5187kJiuLZkYxvrOCpYHkT+1dlwC6nu7eT7Uwfs2wJNOnVtuPh41vjo8Ty/H9N8l7M6ZTkZ8azWq2z2Kave0jOa216C9jzxSlKkClKUApSlAYPKqni3ArfiB7VWMNxse0UcyOWodfr51IvOK29nMsMhJkZdWkY2HiSSBXhONWpXVJ2sa/iZMj5jIqr4vpkHNcWtnjiEHFl074jusZGene/Q4PhmqOASQXHZTI5lHuyxHcjyx1r6SktrfwMEeG4iYYYAhlI86472k4K/C0+1WQZrMMNSFstB5qeen6elcWfDSXKOyGvk128ETd6FmKsO9n3ifPO+a1XNs8EJlUfdsAAfA1WCWRfvLebmdWnHP9qmWvEluABcRRyNjfVGGxXmrLNfATXya47tYeIIC4aNiMoT+nrVzcXABDFs7eNRZ7WzuYHiWCGOZo2aKRIwpBGP3FVSvNMVYk6SMb9K3rJxkexPnuFmk5DA/OoxwFGOhxv8KaQi898io7yclB68q4rt10iy6PVxKTZyEsO6F35dR4mqZW13Erg5wj5Zc5xpPM8+o559atpoy9qy4Op9KjfqSMVUFAv2hguNggTTj3j8ht4bHmK68Sag9z8VSc0jdbt3RsMY8xy9DWuBMxqVbcqCeRH+Otb3Xs7ZyAfdOM789q9QxkIqlAdtOc1c9TZ6tCzXD6nGF0g/Inpt1qRON7bOk9/pv/AEmtFmUEk2e7mQgYOM4AH6VMhgN9xG3tyWwoZmIByBj+b1O9GGWlO2/Yl8P4St8RPJkRwkkAc36H5ePw2rrbRQFEcarHb6NlUYwo6/HNaLYRp3IkwmgKnQfz9q3oypbO0rLjSMljgat8VbD+z2zws+Wsj7LKwZmDmT3tvoKlZqlHF4YUPYo87sc6gNK/M8+XQGo83Eb+UAgrEvgq5/M/sK71lmUc6x0zos0yK5Vo5LjvSzStg89ZNIzPbt9zI6kcu+Tn4VHrr6J9J/Z1WazVPw/i3aOILoosmcKw5N5eRq4rabVLaM3LnpilKVYgrOLcIh4kFdmaOVPddTy9fGqVuFvHJo7Z45V3OWZsjx97lXW1puLeOddLjlyI2K+hrO8SoHHz8Hu1IuLVlaRc95ZCrfPb617g49fWuqDidt9ojPdOoaXx59G/L1NXs1vcQ5G8ifiTOefUftn0rW/Y3IClUIOQwY5FY8HP+LHH6Pn6vbxX0y2pc25buK64ZfI/DI+GasY+FtIY7iAaQ+dQxnBHMfSpXtHwOeWMScOUvJE2CBs2++PPxFeOGNOLZozFIJVULMcFTgeA5k4642rhvClTb+Smv20z3NIsCdqDqaMMkYB94nGo+mQAPHBPLFVaSSaQBp+ePyqRKHupgEiccgoKkAD9KuLaCG0i0xKDI3vyEbny9KxqeXb6RZdnOt2zndTgV5ZMuqqCRzJH710ElvE5LPGNXjWqW0tmA1NIDj3UIJP8+NVhT8E8WViKZLiGH+9WO/Qb/UCqq7h03hgKhfvS2ck4UcsjpueXlXTQW0Nuzy4CZHNnyfmetV93YO2u9QksxzICN9PTGPLGa2VL2O78fmWLJ38lPcZJjixu7DbPMDf61K1KAztgbEknyH851pixJO7904+7B8d8nFe7vvqsKg65SFOBzHX+c6se82l7muzgbsUxku41FWGRvv8AEfOuh4NFFZxvd3Mio8gAVcZOnnyHj9KxY8JkmIMqCNB7sed2OevgM/SryEhWHZKmDjPxx1/9x8qlw6WjyfL8tX+s+xVT8Xd2VbRQgH/kkXJO3RR/mkS9q4eZ3llHIt09B0+Qqv4mUh4iTGDiVFkYBeR6/nv8a328xIGWJHgTj61KlT0jCdNbRboQAcgjzG37k1ujCjGRk/zxqEk+wB6/3f8AFbkdQwwVz/uX96smGiwQqRkqNvDevZII5EVFR2O4AOPCRa262A3Bx5OtbIxZHu7csCQD8KtOCXjTxmCZgZYxsc+8PGoOpSDzGfFhXnhzleKRKrbHK889M1MPjS0RX7T2dJSm9K7TmM0pShJjFR7izhmJYrpf8a7H/PxqTSo0Cse0uIhmJu0Hgdj+30qLMYJFROIW8wYbCTG5+NXtYK5GDy8Kq8aZOznvsXD3/wDkXCjPJwf1FP8ASbHkL44/+xRVtNw6CQd0aD/ZsPlyqBdWM0aMuhLiI80YZ/I/oaxeGV/qOirvrSGBh9nu9anIK6gcVBI0k6TjzxvVoLa3Ze60kLA9RrAPh4isDh6KMm5hbwGGH1rhyePVVtLRJWNjVrYM2nlXqB5JpkAQhQQT4AfzNWaW8MeSrhiNz2Yzj44H1r0gVyhbvBlyAx+X6/KsaxcHuqLr+ihh4LqIUaVi/pUKS2P56/tbWnC4YHZ1UGbSRqY5I2xuemalxsyhDpwCxOw51tMkelQy5YvuB1PX+elXV8jesl0kqZVyz6JJY1OQB0GPHl/PCtBaRQTqGdxgdef6/Sp/EbBrhllWQJKVIAwTn5b9arpbS9jzrhZ87/dsD49NvGq0q+DNaKi7DXF0VMZcABcYB88fnUmGF0UB0dfVB+1bEtLhWJntZ1YtqbMROM/CpMHZaiqtGSOa5AI+HdrZJ67N5pJCDGwJU+pGfpU1A45Fd/Nf2rynLdSm+/eIA+orci6vH/2VT+dWSFM9RpIfeA5/hU/t9K35bnkL/wDmsIuNlRdvw1sAPUD0OK1RizAL6Tz+DZr3wlGkvQz6j2alt1xgnb6ZrxJthQu/ipq14fbfZ4u9nW+7ZrTHO6K09SSsUrNK6zAUpSgFKUoBSlKAVjFZpQEa6sobganXD4wJFOGHxqvktTbt96rSR/iUcvUc6uaVSoTJ2U4iUoJLfsznurvyOdtqwbQR6UVCyhsM/U7VYvaoz61yj/iWshHBGrDAHYjY1lWCaXaJ5aKpomByNu/jHkf+a1tEBGy5HaM2PTvc/SrYWx1Ag4XVqx9c0NqpiCsuo5yT8c1j/EWy3MryjqyKmS3MknpishWCuxUnSTqIHgBsKsXtwSmgBcMSSOfI/wCKJAUAUABFYkAetaT46RHI1xswlaMEEkBtuS5z/itz20MygTRpJtjLqCa8RQMhjONxksfhjH88KkiulLoqVsnBrXOqDVCw5aW2+RqPJwyVd0KP6DSauqxVHjl/BKtooexnT3reXb8IzW6K2upf6OzU9XP6Vc4rFV9GS3qMh23D4oWDsdbjkx2A9BU2lK0mUukUbb9xSlKsQKUpQClKUApSlAKUpQClKUApSlAKUpQClKUApSlAKUpQClKUApSlAKUpQH//2Q=="/>
          <p:cNvSpPr>
            <a:spLocks noChangeAspect="1" noChangeArrowheads="1"/>
          </p:cNvSpPr>
          <p:nvPr/>
        </p:nvSpPr>
        <p:spPr bwMode="auto">
          <a:xfrm>
            <a:off x="63500" y="-538163"/>
            <a:ext cx="16002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304800" y="1676400"/>
            <a:ext cx="8229600" cy="3539430"/>
          </a:xfrm>
          <a:prstGeom prst="rect">
            <a:avLst/>
          </a:prstGeom>
          <a:noFill/>
          <a:ln w="9525">
            <a:noFill/>
            <a:miter lim="800000"/>
            <a:headEnd/>
            <a:tailEnd/>
          </a:ln>
        </p:spPr>
        <p:txBody>
          <a:bodyPr>
            <a:spAutoFit/>
          </a:bodyPr>
          <a:lstStyle/>
          <a:p>
            <a:pPr marL="514350" indent="-514350">
              <a:spcBef>
                <a:spcPct val="50000"/>
              </a:spcBef>
            </a:pPr>
            <a:r>
              <a:rPr lang="en-US" sz="2800" dirty="0" smtClean="0"/>
              <a:t>2. Which of the following groups of animals includes vertebrates?</a:t>
            </a:r>
          </a:p>
          <a:p>
            <a:pPr marL="1428750" lvl="2" indent="-514350">
              <a:spcBef>
                <a:spcPct val="50000"/>
              </a:spcBef>
              <a:buFont typeface="+mj-lt"/>
              <a:buAutoNum type="alphaLcPeriod"/>
            </a:pPr>
            <a:r>
              <a:rPr lang="en-US" sz="2800" dirty="0" smtClean="0"/>
              <a:t>amphibians</a:t>
            </a:r>
          </a:p>
          <a:p>
            <a:pPr marL="1428750" lvl="2" indent="-514350">
              <a:spcBef>
                <a:spcPct val="50000"/>
              </a:spcBef>
              <a:buFont typeface="+mj-lt"/>
              <a:buAutoNum type="alphaLcPeriod"/>
            </a:pPr>
            <a:r>
              <a:rPr lang="en-US" sz="2800" dirty="0" smtClean="0"/>
              <a:t>birds</a:t>
            </a:r>
          </a:p>
          <a:p>
            <a:pPr marL="1428750" lvl="2" indent="-514350">
              <a:spcBef>
                <a:spcPct val="50000"/>
              </a:spcBef>
              <a:buFont typeface="+mj-lt"/>
              <a:buAutoNum type="alphaLcPeriod"/>
            </a:pPr>
            <a:r>
              <a:rPr lang="en-US" sz="2800" dirty="0" smtClean="0"/>
              <a:t>mammals</a:t>
            </a:r>
          </a:p>
          <a:p>
            <a:pPr marL="1428750" lvl="2" indent="-514350">
              <a:spcBef>
                <a:spcPct val="50000"/>
              </a:spcBef>
              <a:buFont typeface="+mj-lt"/>
              <a:buAutoNum type="alphaLcPeriod"/>
            </a:pPr>
            <a:r>
              <a:rPr lang="en-US" sz="2800" dirty="0" smtClean="0"/>
              <a:t>all of these groups are vertebrates</a:t>
            </a: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a:solidFill>
                <a:srgbClr val="0000FF"/>
              </a:solidFill>
            </a:endParaRPr>
          </a:p>
          <a:p>
            <a:pPr>
              <a:spcBef>
                <a:spcPct val="50000"/>
              </a:spcBef>
            </a:pPr>
            <a:endParaRPr lang="en-US" sz="2800">
              <a:solidFill>
                <a:srgbClr val="0000FF"/>
              </a:solidFill>
            </a:endParaRPr>
          </a:p>
          <a:p>
            <a:pPr>
              <a:spcBef>
                <a:spcPct val="50000"/>
              </a:spcBef>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704850"/>
            <a:ext cx="8229600" cy="742950"/>
          </a:xfrm>
        </p:spPr>
        <p:txBody>
          <a:bodyPr/>
          <a:lstStyle/>
          <a:p>
            <a:pPr eaLnBrk="1" hangingPunct="1"/>
            <a:r>
              <a:rPr lang="en-US" sz="4800" b="1" dirty="0" smtClean="0"/>
              <a:t>SC.5.L.14.2 </a:t>
            </a:r>
            <a:endParaRPr lang="en-US" sz="4500" dirty="0" smtClean="0"/>
          </a:p>
        </p:txBody>
      </p:sp>
      <p:sp>
        <p:nvSpPr>
          <p:cNvPr id="99330" name="Content Placeholder 2"/>
          <p:cNvSpPr>
            <a:spLocks noGrp="1"/>
          </p:cNvSpPr>
          <p:nvPr>
            <p:ph idx="4294967295"/>
          </p:nvPr>
        </p:nvSpPr>
        <p:spPr>
          <a:xfrm>
            <a:off x="457200" y="1371600"/>
            <a:ext cx="8229600" cy="5486400"/>
          </a:xfrm>
        </p:spPr>
        <p:txBody>
          <a:bodyPr/>
          <a:lstStyle/>
          <a:p>
            <a:pPr eaLnBrk="1" hangingPunct="1">
              <a:lnSpc>
                <a:spcPct val="80000"/>
              </a:lnSpc>
              <a:buNone/>
            </a:pPr>
            <a:r>
              <a:rPr lang="en-US" sz="2700" dirty="0" smtClean="0"/>
              <a:t>Benchmark: </a:t>
            </a:r>
            <a:r>
              <a:rPr lang="en-US" sz="2400" b="1" dirty="0" smtClean="0"/>
              <a:t>Compare and contrast the function of organs and other physical structures of plants and animals, including humans, for example: some animals have skeletons for support — some with internal skeletons others with exoskeletons — while some plants have stems for support. </a:t>
            </a:r>
            <a:endParaRPr lang="en-US" sz="2400" dirty="0" smtClean="0"/>
          </a:p>
          <a:p>
            <a:pPr eaLnBrk="1" hangingPunct="1">
              <a:lnSpc>
                <a:spcPct val="80000"/>
              </a:lnSpc>
              <a:buFont typeface="Wingdings 2" pitchFamily="18" charset="2"/>
              <a:buNone/>
            </a:pPr>
            <a:r>
              <a:rPr lang="en-US" sz="2700" dirty="0" smtClean="0">
                <a:solidFill>
                  <a:srgbClr val="FF0000"/>
                </a:solidFill>
              </a:rPr>
              <a:t>Essential Question:</a:t>
            </a:r>
          </a:p>
          <a:p>
            <a:pPr eaLnBrk="1" hangingPunct="1">
              <a:lnSpc>
                <a:spcPct val="80000"/>
              </a:lnSpc>
              <a:buFont typeface="Wingdings 2" pitchFamily="18" charset="2"/>
              <a:buNone/>
            </a:pPr>
            <a:r>
              <a:rPr lang="en-US" sz="3200" dirty="0" smtClean="0">
                <a:solidFill>
                  <a:srgbClr val="0000FF"/>
                </a:solidFill>
              </a:rPr>
              <a:t>How can we compare and contrast the function of organs, and other physical structures of plants and animals?</a:t>
            </a:r>
          </a:p>
          <a:p>
            <a:pPr eaLnBrk="1" hangingPunct="1">
              <a:lnSpc>
                <a:spcPct val="80000"/>
              </a:lnSpc>
              <a:buFont typeface="Wingdings 2" pitchFamily="18" charset="2"/>
              <a:buNone/>
            </a:pPr>
            <a:endParaRPr lang="en-US" sz="2700" dirty="0" smtClean="0">
              <a:solidFill>
                <a:srgbClr val="0000FF"/>
              </a:solidFill>
            </a:endParaRPr>
          </a:p>
          <a:p>
            <a:pPr eaLnBrk="1" hangingPunct="1">
              <a:lnSpc>
                <a:spcPct val="80000"/>
              </a:lnSpc>
              <a:buFont typeface="Wingdings 2" pitchFamily="18" charset="2"/>
              <a:buNone/>
            </a:pPr>
            <a:r>
              <a:rPr lang="en-US" sz="2700" dirty="0" smtClean="0">
                <a:solidFill>
                  <a:srgbClr val="FF0000"/>
                </a:solidFill>
              </a:rPr>
              <a:t>Vocabulary: </a:t>
            </a:r>
          </a:p>
          <a:p>
            <a:pPr eaLnBrk="1" hangingPunct="1">
              <a:lnSpc>
                <a:spcPct val="80000"/>
              </a:lnSpc>
              <a:buFont typeface="Wingdings 2" pitchFamily="18" charset="2"/>
              <a:buNone/>
            </a:pPr>
            <a:r>
              <a:rPr lang="en-US" sz="2700" dirty="0" smtClean="0">
                <a:solidFill>
                  <a:srgbClr val="FF0000"/>
                </a:solidFill>
              </a:rPr>
              <a:t>organism	 	structure	 	vertebrate</a:t>
            </a:r>
          </a:p>
          <a:p>
            <a:pPr eaLnBrk="1" hangingPunct="1">
              <a:lnSpc>
                <a:spcPct val="80000"/>
              </a:lnSpc>
              <a:buFont typeface="Wingdings 2" pitchFamily="18" charset="2"/>
              <a:buNone/>
            </a:pPr>
            <a:r>
              <a:rPr lang="en-US" sz="2700" dirty="0" smtClean="0">
                <a:solidFill>
                  <a:srgbClr val="FF0000"/>
                </a:solidFill>
              </a:rPr>
              <a:t>invertebrate 	exoskeleton</a:t>
            </a:r>
            <a:endParaRPr lang="en-US" sz="27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t>Vertebrates are animals with backbones.  Vertebrates are divided up into 5 groups.  They are mammals, birds, fish, reptiles, and amphibians.</a:t>
            </a:r>
            <a:endParaRPr lang="en-US" sz="2800" dirty="0"/>
          </a:p>
        </p:txBody>
      </p:sp>
      <p:sp>
        <p:nvSpPr>
          <p:cNvPr id="4" name="Rectangle 3"/>
          <p:cNvSpPr/>
          <p:nvPr/>
        </p:nvSpPr>
        <p:spPr>
          <a:xfrm>
            <a:off x="-25712" y="685800"/>
            <a:ext cx="9187130"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outerShdw blurRad="50800" dist="38100" dir="13500000" algn="br" rotWithShape="0">
                    <a:prstClr val="black">
                      <a:alpha val="40000"/>
                    </a:prstClr>
                  </a:outerShdw>
                </a:effectLst>
              </a:rPr>
              <a:t>D</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outerShdw blurRad="50800" dist="38100" dir="13500000" algn="br" rotWithShape="0">
                    <a:prstClr val="black">
                      <a:alpha val="40000"/>
                    </a:prstClr>
                  </a:outerShdw>
                </a:effectLst>
              </a:rPr>
              <a:t> is the correct answer!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outerShdw blurRad="50800" dist="38100" dir="13500000" algn="br" rotWithShape="0">
                  <a:prstClr val="black">
                    <a:alpha val="40000"/>
                  </a:prstClr>
                </a:outerShdw>
              </a:effectLst>
            </a:endParaRPr>
          </a:p>
        </p:txBody>
      </p:sp>
      <p:pic>
        <p:nvPicPr>
          <p:cNvPr id="12290" name="Picture 2" descr="http://t2.gstatic.com/images?q=tbn:ANd9GcQybeh9N3QdjPdx5_a-I0zTkOcuR2q67CJEUdSzoCYE9DKXTwNcsDAHEFVTUA"/>
          <p:cNvPicPr>
            <a:picLocks noChangeAspect="1" noChangeArrowheads="1"/>
          </p:cNvPicPr>
          <p:nvPr/>
        </p:nvPicPr>
        <p:blipFill>
          <a:blip r:embed="rId2" cstate="print"/>
          <a:srcRect/>
          <a:stretch>
            <a:fillRect/>
          </a:stretch>
        </p:blipFill>
        <p:spPr bwMode="auto">
          <a:xfrm>
            <a:off x="3124200" y="3581400"/>
            <a:ext cx="2133600" cy="298704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400"/>
          </a:xfrm>
        </p:spPr>
        <p:txBody>
          <a:bodyPr/>
          <a:lstStyle/>
          <a:p>
            <a:pPr marL="514350" indent="-514350">
              <a:buNone/>
            </a:pPr>
            <a:r>
              <a:rPr lang="en-US" dirty="0" smtClean="0"/>
              <a:t>3</a:t>
            </a:r>
            <a:r>
              <a:rPr lang="en-US" sz="3200" dirty="0" smtClean="0"/>
              <a:t>.     </a:t>
            </a:r>
            <a:r>
              <a:rPr lang="en-US" sz="3600" dirty="0" smtClean="0"/>
              <a:t>Roots are one of the organs in a plant.  Which of the following is NOT a function of the roots?</a:t>
            </a:r>
          </a:p>
          <a:p>
            <a:pPr>
              <a:buNone/>
            </a:pPr>
            <a:endParaRPr lang="en-US" sz="3600" dirty="0" smtClean="0"/>
          </a:p>
          <a:p>
            <a:pPr marL="1155700" lvl="2" indent="-514350">
              <a:buFont typeface="+mj-lt"/>
              <a:buAutoNum type="alphaLcPeriod"/>
            </a:pPr>
            <a:r>
              <a:rPr lang="en-US" sz="2800" dirty="0" smtClean="0"/>
              <a:t>to make food for the plant</a:t>
            </a:r>
          </a:p>
          <a:p>
            <a:pPr marL="1155700" lvl="2" indent="-514350">
              <a:buFont typeface="+mj-lt"/>
              <a:buAutoNum type="alphaLcPeriod"/>
            </a:pPr>
            <a:r>
              <a:rPr lang="en-US" sz="2800" dirty="0" smtClean="0"/>
              <a:t>to hold the plant in place</a:t>
            </a:r>
          </a:p>
          <a:p>
            <a:pPr marL="1155700" lvl="2" indent="-514350">
              <a:buFont typeface="+mj-lt"/>
              <a:buAutoNum type="alphaLcPeriod"/>
            </a:pPr>
            <a:r>
              <a:rPr lang="en-US" sz="2800" dirty="0" smtClean="0"/>
              <a:t>to soak up nutrients from the soil</a:t>
            </a:r>
          </a:p>
          <a:p>
            <a:pPr marL="1155700" lvl="2" indent="-514350">
              <a:buFont typeface="+mj-lt"/>
              <a:buAutoNum type="alphaLcPeriod"/>
            </a:pPr>
            <a:r>
              <a:rPr lang="en-US" sz="2800" dirty="0" smtClean="0"/>
              <a:t>to store extra food that the plant doesn’t need right away</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phschool.com/science/biology_place/biocoach/images/photosynth/photo1.gif"/>
          <p:cNvPicPr>
            <a:picLocks noChangeAspect="1" noChangeArrowheads="1" noCrop="1"/>
          </p:cNvPicPr>
          <p:nvPr/>
        </p:nvPicPr>
        <p:blipFill>
          <a:blip r:embed="rId2" cstate="print"/>
          <a:srcRect/>
          <a:stretch>
            <a:fillRect/>
          </a:stretch>
        </p:blipFill>
        <p:spPr bwMode="auto">
          <a:xfrm>
            <a:off x="2209800" y="3733800"/>
            <a:ext cx="4800600" cy="2880361"/>
          </a:xfrm>
          <a:prstGeom prst="rect">
            <a:avLst/>
          </a:prstGeom>
          <a:noFill/>
        </p:spPr>
      </p:pic>
      <p:sp>
        <p:nvSpPr>
          <p:cNvPr id="3" name="Content Placeholder 2"/>
          <p:cNvSpPr>
            <a:spLocks noGrp="1"/>
          </p:cNvSpPr>
          <p:nvPr>
            <p:ph idx="1"/>
          </p:nvPr>
        </p:nvSpPr>
        <p:spPr/>
        <p:txBody>
          <a:bodyPr/>
          <a:lstStyle/>
          <a:p>
            <a:pPr>
              <a:buNone/>
            </a:pPr>
            <a:r>
              <a:rPr lang="en-US" sz="3200" dirty="0" smtClean="0"/>
              <a:t>The roots are not responsible for making food for the plant.  That is the function of the leaves.  They make food for the plant through a process called photosynthesis.</a:t>
            </a:r>
            <a:endParaRPr lang="en-US" sz="3200" dirty="0"/>
          </a:p>
        </p:txBody>
      </p:sp>
      <p:sp>
        <p:nvSpPr>
          <p:cNvPr id="4" name="Rectangle 3"/>
          <p:cNvSpPr/>
          <p:nvPr/>
        </p:nvSpPr>
        <p:spPr>
          <a:xfrm>
            <a:off x="8197" y="762000"/>
            <a:ext cx="9122947"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correct answer is 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dirty="0" smtClean="0"/>
              <a:t>Summarizing</a:t>
            </a:r>
          </a:p>
        </p:txBody>
      </p:sp>
      <p:sp>
        <p:nvSpPr>
          <p:cNvPr id="188419" name="Rectangle 3"/>
          <p:cNvSpPr>
            <a:spLocks noGrp="1"/>
          </p:cNvSpPr>
          <p:nvPr>
            <p:ph type="body" idx="1"/>
          </p:nvPr>
        </p:nvSpPr>
        <p:spPr/>
        <p:txBody>
          <a:bodyPr/>
          <a:lstStyle/>
          <a:p>
            <a:pPr>
              <a:buFont typeface="Wingdings 2" pitchFamily="18" charset="2"/>
              <a:buNone/>
            </a:pPr>
            <a:r>
              <a:rPr lang="en-US" sz="3200" dirty="0" smtClean="0"/>
              <a:t>Answer this question in your Science Notebook.</a:t>
            </a:r>
          </a:p>
          <a:p>
            <a:pPr>
              <a:buFont typeface="Wingdings 2" pitchFamily="18" charset="2"/>
              <a:buNone/>
            </a:pPr>
            <a:endParaRPr lang="en-US" sz="3200" dirty="0" smtClean="0"/>
          </a:p>
          <a:p>
            <a:pPr eaLnBrk="1" hangingPunct="1">
              <a:lnSpc>
                <a:spcPct val="80000"/>
              </a:lnSpc>
              <a:buNone/>
            </a:pPr>
            <a:r>
              <a:rPr lang="en-US" sz="3200" dirty="0" smtClean="0">
                <a:solidFill>
                  <a:srgbClr val="0000FF"/>
                </a:solidFill>
              </a:rPr>
              <a:t>Talk about some of the structures</a:t>
            </a:r>
          </a:p>
          <a:p>
            <a:pPr eaLnBrk="1" hangingPunct="1">
              <a:lnSpc>
                <a:spcPct val="80000"/>
              </a:lnSpc>
              <a:buNone/>
            </a:pPr>
            <a:r>
              <a:rPr lang="en-US" sz="3200" dirty="0" smtClean="0">
                <a:solidFill>
                  <a:srgbClr val="0000FF"/>
                </a:solidFill>
              </a:rPr>
              <a:t>in plants that you have learned</a:t>
            </a:r>
          </a:p>
          <a:p>
            <a:pPr eaLnBrk="1" hangingPunct="1">
              <a:lnSpc>
                <a:spcPct val="80000"/>
              </a:lnSpc>
              <a:buNone/>
            </a:pPr>
            <a:r>
              <a:rPr lang="en-US" sz="3200" dirty="0" smtClean="0">
                <a:solidFill>
                  <a:srgbClr val="0000FF"/>
                </a:solidFill>
              </a:rPr>
              <a:t>about.  </a:t>
            </a:r>
          </a:p>
          <a:p>
            <a:pPr eaLnBrk="1" hangingPunct="1">
              <a:lnSpc>
                <a:spcPct val="80000"/>
              </a:lnSpc>
              <a:buNone/>
            </a:pPr>
            <a:r>
              <a:rPr lang="en-US" sz="3200" dirty="0" smtClean="0">
                <a:solidFill>
                  <a:srgbClr val="0000FF"/>
                </a:solidFill>
              </a:rPr>
              <a:t>What are the functions of </a:t>
            </a:r>
          </a:p>
          <a:p>
            <a:pPr eaLnBrk="1" hangingPunct="1">
              <a:lnSpc>
                <a:spcPct val="80000"/>
              </a:lnSpc>
              <a:buNone/>
            </a:pPr>
            <a:r>
              <a:rPr lang="en-US" sz="3200" dirty="0" smtClean="0">
                <a:solidFill>
                  <a:srgbClr val="0000FF"/>
                </a:solidFill>
              </a:rPr>
              <a:t>these structures?</a:t>
            </a:r>
          </a:p>
        </p:txBody>
      </p:sp>
      <p:pic>
        <p:nvPicPr>
          <p:cNvPr id="188420" name="Picture 4" descr="MCj04404280000[1]"/>
          <p:cNvPicPr>
            <a:picLocks noChangeAspect="1" noChangeArrowheads="1"/>
          </p:cNvPicPr>
          <p:nvPr/>
        </p:nvPicPr>
        <p:blipFill>
          <a:blip r:embed="rId2" cstate="print"/>
          <a:srcRect/>
          <a:stretch>
            <a:fillRect/>
          </a:stretch>
        </p:blipFill>
        <p:spPr bwMode="auto">
          <a:xfrm>
            <a:off x="5840413" y="2971800"/>
            <a:ext cx="2678112" cy="2819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smtClean="0"/>
              <a:t>Check Your Understanding</a:t>
            </a:r>
          </a:p>
        </p:txBody>
      </p:sp>
      <p:sp>
        <p:nvSpPr>
          <p:cNvPr id="114690" name="Rectangle 3"/>
          <p:cNvSpPr>
            <a:spLocks noGrp="1"/>
          </p:cNvSpPr>
          <p:nvPr>
            <p:ph type="body" idx="1"/>
          </p:nvPr>
        </p:nvSpPr>
        <p:spPr/>
        <p:txBody>
          <a:bodyPr/>
          <a:lstStyle/>
          <a:p>
            <a:pPr marL="514350" indent="-514350">
              <a:buFont typeface="+mj-lt"/>
              <a:buAutoNum type="arabicPeriod"/>
            </a:pPr>
            <a:r>
              <a:rPr lang="en-US" sz="3200" dirty="0" smtClean="0"/>
              <a:t>Which of the following is a characteristic of an invertebrate?</a:t>
            </a:r>
          </a:p>
          <a:p>
            <a:pPr marL="881063" lvl="1" indent="-514350">
              <a:buFont typeface="+mj-lt"/>
              <a:buAutoNum type="alphaLcPeriod"/>
            </a:pPr>
            <a:r>
              <a:rPr lang="en-US" sz="3000" dirty="0" smtClean="0"/>
              <a:t>they can have an endoskeleton</a:t>
            </a:r>
          </a:p>
          <a:p>
            <a:pPr marL="881063" lvl="1" indent="-514350">
              <a:buFont typeface="+mj-lt"/>
              <a:buAutoNum type="alphaLcPeriod"/>
            </a:pPr>
            <a:r>
              <a:rPr lang="en-US" sz="3000" dirty="0" smtClean="0"/>
              <a:t>they can have an exoskeleton</a:t>
            </a:r>
          </a:p>
          <a:p>
            <a:pPr marL="881063" lvl="1" indent="-514350">
              <a:buFont typeface="+mj-lt"/>
              <a:buAutoNum type="alphaLcPeriod"/>
            </a:pPr>
            <a:r>
              <a:rPr lang="en-US" sz="3000" dirty="0" smtClean="0"/>
              <a:t>they can have a backbone</a:t>
            </a:r>
          </a:p>
          <a:p>
            <a:pPr marL="881063" lvl="1" indent="-514350">
              <a:buFont typeface="+mj-lt"/>
              <a:buAutoNum type="alphaLcPeriod"/>
            </a:pPr>
            <a:r>
              <a:rPr lang="en-US" sz="3000" dirty="0" smtClean="0"/>
              <a:t>None of these are characteristics of an invertebrate.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smtClean="0"/>
              <a:t>Check Your Understanding</a:t>
            </a:r>
          </a:p>
        </p:txBody>
      </p:sp>
      <p:sp>
        <p:nvSpPr>
          <p:cNvPr id="114690" name="Rectangle 3"/>
          <p:cNvSpPr>
            <a:spLocks noGrp="1"/>
          </p:cNvSpPr>
          <p:nvPr>
            <p:ph type="body" idx="1"/>
          </p:nvPr>
        </p:nvSpPr>
        <p:spPr/>
        <p:txBody>
          <a:bodyPr/>
          <a:lstStyle/>
          <a:p>
            <a:pPr marL="514350" indent="-514350">
              <a:buNone/>
            </a:pPr>
            <a:r>
              <a:rPr lang="en-US" sz="3200" dirty="0" smtClean="0"/>
              <a:t>   2.    Plants and animals have similarities and differences.  Which of the following is a way that plants are </a:t>
            </a:r>
            <a:r>
              <a:rPr lang="en-US" sz="3200" b="1" i="1" dirty="0" smtClean="0"/>
              <a:t>different</a:t>
            </a:r>
            <a:r>
              <a:rPr lang="en-US" sz="3200" dirty="0" smtClean="0"/>
              <a:t> from animals?</a:t>
            </a:r>
          </a:p>
          <a:p>
            <a:pPr marL="1155700" lvl="2" indent="-514350">
              <a:buAutoNum type="alphaLcPeriod"/>
            </a:pPr>
            <a:r>
              <a:rPr lang="en-US" sz="2700" dirty="0" smtClean="0"/>
              <a:t>they can reproduce</a:t>
            </a:r>
          </a:p>
          <a:p>
            <a:pPr marL="1155700" lvl="2" indent="-514350">
              <a:buAutoNum type="alphaLcPeriod"/>
            </a:pPr>
            <a:r>
              <a:rPr lang="en-US" sz="2700" dirty="0" smtClean="0"/>
              <a:t>they can make their own food</a:t>
            </a:r>
          </a:p>
          <a:p>
            <a:pPr marL="1155700" lvl="2" indent="-514350">
              <a:buAutoNum type="alphaLcPeriod"/>
            </a:pPr>
            <a:r>
              <a:rPr lang="en-US" sz="2700" dirty="0" smtClean="0"/>
              <a:t>they have organs that help to carry out different functions</a:t>
            </a:r>
          </a:p>
          <a:p>
            <a:pPr marL="1155700" lvl="2" indent="-514350">
              <a:buAutoNum type="alphaLcPeriod"/>
            </a:pPr>
            <a:r>
              <a:rPr lang="en-US" sz="2700" dirty="0" smtClean="0"/>
              <a:t>they need air to live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Check Your Understanding</a:t>
            </a:r>
            <a:endParaRPr lang="en-US" dirty="0"/>
          </a:p>
        </p:txBody>
      </p:sp>
      <p:sp>
        <p:nvSpPr>
          <p:cNvPr id="3" name="Content Placeholder 2"/>
          <p:cNvSpPr>
            <a:spLocks noGrp="1"/>
          </p:cNvSpPr>
          <p:nvPr>
            <p:ph idx="1"/>
          </p:nvPr>
        </p:nvSpPr>
        <p:spPr>
          <a:xfrm>
            <a:off x="381000" y="1524000"/>
            <a:ext cx="8229600" cy="4389437"/>
          </a:xfrm>
        </p:spPr>
        <p:txBody>
          <a:bodyPr/>
          <a:lstStyle/>
          <a:p>
            <a:pPr>
              <a:buNone/>
            </a:pPr>
            <a:r>
              <a:rPr lang="en-US" sz="2800" dirty="0" smtClean="0"/>
              <a:t>3. Fruits contain seeds produced by a flower.  What is inside of a seed?</a:t>
            </a:r>
          </a:p>
          <a:p>
            <a:pPr marL="881063" lvl="1" indent="-514350">
              <a:buFont typeface="+mj-lt"/>
              <a:buAutoNum type="alphaLcPeriod"/>
            </a:pPr>
            <a:r>
              <a:rPr lang="en-US" sz="2800" dirty="0" smtClean="0"/>
              <a:t>An undeveloped plant and a supply of food</a:t>
            </a:r>
          </a:p>
          <a:p>
            <a:pPr marL="881063" lvl="1" indent="-514350">
              <a:buFont typeface="+mj-lt"/>
              <a:buAutoNum type="alphaLcPeriod"/>
            </a:pPr>
            <a:r>
              <a:rPr lang="en-US" sz="2800" dirty="0" smtClean="0"/>
              <a:t>Some chemicals that help with photosynthesis</a:t>
            </a:r>
          </a:p>
          <a:p>
            <a:pPr marL="881063" lvl="1" indent="-514350">
              <a:buFont typeface="+mj-lt"/>
              <a:buAutoNum type="alphaLcPeriod"/>
            </a:pPr>
            <a:r>
              <a:rPr lang="en-US" sz="2800" dirty="0" smtClean="0"/>
              <a:t>A flower</a:t>
            </a:r>
          </a:p>
          <a:p>
            <a:pPr marL="881063" lvl="1" indent="-514350">
              <a:buFont typeface="+mj-lt"/>
              <a:buAutoNum type="alphaLcPeriod"/>
            </a:pPr>
            <a:r>
              <a:rPr lang="en-US" sz="2800" dirty="0" smtClean="0"/>
              <a:t>A nutrient that makes the stem stronger so it is able to support the plant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smtClean="0"/>
              <a:t>Check Your Answers</a:t>
            </a:r>
          </a:p>
        </p:txBody>
      </p:sp>
      <p:sp>
        <p:nvSpPr>
          <p:cNvPr id="118786" name="Rectangle 3"/>
          <p:cNvSpPr>
            <a:spLocks noGrp="1"/>
          </p:cNvSpPr>
          <p:nvPr>
            <p:ph type="body" idx="1"/>
          </p:nvPr>
        </p:nvSpPr>
        <p:spPr>
          <a:xfrm>
            <a:off x="381000" y="2286000"/>
            <a:ext cx="8229600" cy="4389437"/>
          </a:xfrm>
        </p:spPr>
        <p:txBody>
          <a:bodyPr/>
          <a:lstStyle/>
          <a:p>
            <a:pPr marL="495300" lvl="1" indent="-495300">
              <a:buClr>
                <a:srgbClr val="0BD0D9"/>
              </a:buClr>
              <a:buSzPct val="95000"/>
              <a:buFont typeface="Wingdings 2" pitchFamily="18" charset="2"/>
              <a:buAutoNum type="arabicPeriod"/>
            </a:pPr>
            <a:r>
              <a:rPr lang="en-US" sz="2800" dirty="0" smtClean="0"/>
              <a:t>B- Invertebrates do not have an endoskeleton (a skeleton inside their bodies) or a backbone.  </a:t>
            </a:r>
          </a:p>
          <a:p>
            <a:pPr marL="495300" lvl="1" indent="-495300">
              <a:buClr>
                <a:srgbClr val="0BD0D9"/>
              </a:buClr>
              <a:buSzPct val="95000"/>
              <a:buFont typeface="Wingdings 2" pitchFamily="18" charset="2"/>
              <a:buAutoNum type="arabicPeriod"/>
            </a:pPr>
            <a:r>
              <a:rPr lang="en-US" sz="2800" dirty="0" smtClean="0"/>
              <a:t>B- Plants are able to make their own food.</a:t>
            </a:r>
          </a:p>
          <a:p>
            <a:pPr marL="495300" lvl="1" indent="-495300">
              <a:buClr>
                <a:srgbClr val="0BD0D9"/>
              </a:buClr>
              <a:buSzPct val="95000"/>
              <a:buFont typeface="Wingdings 2" pitchFamily="18" charset="2"/>
              <a:buAutoNum type="arabicPeriod"/>
            </a:pPr>
            <a:r>
              <a:rPr lang="en-US" sz="2800" dirty="0" smtClean="0"/>
              <a:t>A- Flowers use seeds to reproduce. A seed contains an undeveloped plant (the beginning of  a new plant) and a small supply of food for the plant.  </a:t>
            </a:r>
          </a:p>
          <a:p>
            <a:pPr marL="495300" lvl="1" indent="-495300">
              <a:buClr>
                <a:srgbClr val="0BD0D9"/>
              </a:buClr>
              <a:buSzPct val="95000"/>
              <a:buFont typeface="Wingdings 2" pitchFamily="18" charset="2"/>
              <a:buAutoNum type="arabicPeriod"/>
            </a:pPr>
            <a:endParaRPr lang="en-US" sz="2800" dirty="0" smtClean="0"/>
          </a:p>
          <a:p>
            <a:pPr marL="495300" indent="-495300">
              <a:buNone/>
            </a:pPr>
            <a:endParaRPr lang="en-US" sz="3600" dirty="0" smtClean="0"/>
          </a:p>
          <a:p>
            <a:pPr marL="495300" indent="-495300">
              <a:buFont typeface="Wingdings 2" pitchFamily="18" charset="2"/>
              <a:buNone/>
            </a:pPr>
            <a:endParaRPr lang="en-US" sz="3600" dirty="0" smtClean="0"/>
          </a:p>
        </p:txBody>
      </p:sp>
      <p:pic>
        <p:nvPicPr>
          <p:cNvPr id="118791" name="Picture 7" descr="MCj04298030000[1]"/>
          <p:cNvPicPr>
            <a:picLocks noChangeAspect="1" noChangeArrowheads="1"/>
          </p:cNvPicPr>
          <p:nvPr/>
        </p:nvPicPr>
        <p:blipFill>
          <a:blip r:embed="rId3" cstate="print"/>
          <a:srcRect/>
          <a:stretch>
            <a:fillRect/>
          </a:stretch>
        </p:blipFill>
        <p:spPr bwMode="auto">
          <a:xfrm>
            <a:off x="7251700" y="0"/>
            <a:ext cx="1892300" cy="24034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1"/>
          </p:nvPr>
        </p:nvSpPr>
        <p:spPr>
          <a:xfrm>
            <a:off x="381000" y="1752600"/>
            <a:ext cx="8229600" cy="4389437"/>
          </a:xfrm>
        </p:spPr>
        <p:txBody>
          <a:bodyPr/>
          <a:lstStyle/>
          <a:p>
            <a:pPr>
              <a:lnSpc>
                <a:spcPct val="80000"/>
              </a:lnSpc>
              <a:buFont typeface="Wingdings 2" pitchFamily="18" charset="2"/>
              <a:buNone/>
            </a:pPr>
            <a:r>
              <a:rPr lang="en-US" sz="2000" dirty="0" smtClean="0"/>
              <a:t>	 </a:t>
            </a:r>
          </a:p>
          <a:p>
            <a:pPr>
              <a:buNone/>
            </a:pPr>
            <a:r>
              <a:rPr lang="en-US" sz="3600" dirty="0" smtClean="0"/>
              <a:t>	Write in your science notebook to tell about some similarities and differences between plants and animals. </a:t>
            </a:r>
          </a:p>
        </p:txBody>
      </p:sp>
      <p:sp>
        <p:nvSpPr>
          <p:cNvPr id="119810" name="Rectangle 4"/>
          <p:cNvSpPr>
            <a:spLocks noGrp="1"/>
          </p:cNvSpPr>
          <p:nvPr>
            <p:ph type="title"/>
          </p:nvPr>
        </p:nvSpPr>
        <p:spPr/>
        <p:txBody>
          <a:bodyPr/>
          <a:lstStyle/>
          <a:p>
            <a:r>
              <a:rPr lang="en-US" dirty="0" smtClean="0"/>
              <a:t>Summary Question</a:t>
            </a:r>
          </a:p>
        </p:txBody>
      </p:sp>
      <p:pic>
        <p:nvPicPr>
          <p:cNvPr id="3074" name="Picture 2" descr="On Animals and Plants, Too!"/>
          <p:cNvPicPr>
            <a:picLocks noChangeAspect="1" noChangeArrowheads="1"/>
          </p:cNvPicPr>
          <p:nvPr/>
        </p:nvPicPr>
        <p:blipFill>
          <a:blip r:embed="rId3" cstate="print"/>
          <a:srcRect/>
          <a:stretch>
            <a:fillRect/>
          </a:stretch>
        </p:blipFill>
        <p:spPr bwMode="auto">
          <a:xfrm>
            <a:off x="2209800" y="3870804"/>
            <a:ext cx="4343400" cy="29871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524000"/>
          </a:xfrm>
        </p:spPr>
        <p:txBody>
          <a:bodyPr/>
          <a:lstStyle/>
          <a:p>
            <a:pPr algn="ctr"/>
            <a:r>
              <a:rPr lang="en-US" dirty="0" smtClean="0"/>
              <a:t>A living thing is called an </a:t>
            </a:r>
            <a:r>
              <a:rPr lang="en-US" b="1" i="1" dirty="0" smtClean="0"/>
              <a:t>organism</a:t>
            </a:r>
            <a:r>
              <a:rPr lang="en-US" dirty="0" smtClean="0"/>
              <a:t>.</a:t>
            </a:r>
            <a:endParaRPr lang="en-US" dirty="0"/>
          </a:p>
        </p:txBody>
      </p:sp>
      <p:sp>
        <p:nvSpPr>
          <p:cNvPr id="7" name="Rectangle 6"/>
          <p:cNvSpPr/>
          <p:nvPr/>
        </p:nvSpPr>
        <p:spPr>
          <a:xfrm>
            <a:off x="533400" y="2895600"/>
            <a:ext cx="7848600" cy="2308324"/>
          </a:xfrm>
          <a:prstGeom prst="rect">
            <a:avLst/>
          </a:prstGeom>
        </p:spPr>
        <p:txBody>
          <a:bodyPr wrap="square">
            <a:spAutoFit/>
          </a:bodyPr>
          <a:lstStyle/>
          <a:p>
            <a:pPr>
              <a:lnSpc>
                <a:spcPct val="80000"/>
              </a:lnSpc>
            </a:pPr>
            <a:r>
              <a:rPr lang="en-US" sz="3600" dirty="0" smtClean="0"/>
              <a:t>A body part that does a certain “job” for an organism is called a </a:t>
            </a:r>
            <a:r>
              <a:rPr lang="en-US" sz="3600" b="1" dirty="0" smtClean="0"/>
              <a:t>structure</a:t>
            </a:r>
            <a:r>
              <a:rPr lang="en-US" sz="3600" dirty="0" smtClean="0"/>
              <a:t>.</a:t>
            </a:r>
          </a:p>
          <a:p>
            <a:pPr>
              <a:lnSpc>
                <a:spcPct val="80000"/>
              </a:lnSpc>
            </a:pPr>
            <a:endParaRPr lang="en-US" sz="3600" dirty="0" smtClean="0"/>
          </a:p>
          <a:p>
            <a:pPr>
              <a:lnSpc>
                <a:spcPct val="80000"/>
              </a:lnSpc>
            </a:pPr>
            <a:r>
              <a:rPr lang="en-US" sz="3600" dirty="0" smtClean="0"/>
              <a:t>The “job” that a structure does is called its </a:t>
            </a:r>
            <a:r>
              <a:rPr lang="en-US" sz="3600" b="1" dirty="0" smtClean="0"/>
              <a:t>function</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ts2.mm.bing.net/images/thumbnail.aspx?q=1080500029309&amp;id=8ca4d366141c9f170def47f146f12cb6&amp;url=http%3a%2f%2fwithfriendship.com%2fimages%2fh%2f39574%2fOrgan-anatomy-picture.gif"/>
          <p:cNvPicPr>
            <a:picLocks noChangeAspect="1" noChangeArrowheads="1"/>
          </p:cNvPicPr>
          <p:nvPr/>
        </p:nvPicPr>
        <p:blipFill>
          <a:blip r:embed="rId2" cstate="print"/>
          <a:srcRect/>
          <a:stretch>
            <a:fillRect/>
          </a:stretch>
        </p:blipFill>
        <p:spPr bwMode="auto">
          <a:xfrm>
            <a:off x="6553200" y="2971800"/>
            <a:ext cx="1962150" cy="2857500"/>
          </a:xfrm>
          <a:prstGeom prst="rect">
            <a:avLst/>
          </a:prstGeom>
          <a:noFill/>
        </p:spPr>
      </p:pic>
      <p:sp>
        <p:nvSpPr>
          <p:cNvPr id="4" name="Title 3"/>
          <p:cNvSpPr>
            <a:spLocks noGrp="1"/>
          </p:cNvSpPr>
          <p:nvPr>
            <p:ph type="title"/>
          </p:nvPr>
        </p:nvSpPr>
        <p:spPr>
          <a:xfrm>
            <a:off x="381000" y="1219200"/>
            <a:ext cx="8229600" cy="1524000"/>
          </a:xfrm>
        </p:spPr>
        <p:txBody>
          <a:bodyPr/>
          <a:lstStyle/>
          <a:p>
            <a:pPr algn="ctr"/>
            <a:r>
              <a:rPr lang="en-US" sz="3600" dirty="0" smtClean="0"/>
              <a:t>Just as we have organs in our bodies that carry out different functions, plants and animals do also.  </a:t>
            </a:r>
            <a:endParaRPr lang="en-US" sz="3600" dirty="0"/>
          </a:p>
        </p:txBody>
      </p:sp>
      <p:sp>
        <p:nvSpPr>
          <p:cNvPr id="5" name="Content Placeholder 4"/>
          <p:cNvSpPr>
            <a:spLocks noGrp="1"/>
          </p:cNvSpPr>
          <p:nvPr>
            <p:ph idx="1"/>
          </p:nvPr>
        </p:nvSpPr>
        <p:spPr>
          <a:xfrm>
            <a:off x="2667000" y="2895600"/>
            <a:ext cx="3657600" cy="3398837"/>
          </a:xfrm>
        </p:spPr>
        <p:txBody>
          <a:bodyPr/>
          <a:lstStyle/>
          <a:p>
            <a:pPr algn="ctr">
              <a:buNone/>
            </a:pPr>
            <a:r>
              <a:rPr lang="en-US" sz="3200" dirty="0" smtClean="0"/>
              <a:t>Humans and animals have many of the same organs, and these organs carry out similar functions.   </a:t>
            </a:r>
            <a:endParaRPr lang="en-US" sz="3200" dirty="0"/>
          </a:p>
        </p:txBody>
      </p:sp>
      <p:pic>
        <p:nvPicPr>
          <p:cNvPr id="32772" name="Picture 4" descr="http://ts4.mm.bing.net/images/thumbnail.aspx?q=1164722710255&amp;id=3be93f2b47772fd03604be0c7e82288f&amp;url=http%3a%2f%2fwww.hunter-ed.com%2fimages%2fdrawings%2fdeer_broadside_organs.jpg"/>
          <p:cNvPicPr>
            <a:picLocks noChangeAspect="1" noChangeArrowheads="1"/>
          </p:cNvPicPr>
          <p:nvPr/>
        </p:nvPicPr>
        <p:blipFill>
          <a:blip r:embed="rId3" cstate="print"/>
          <a:srcRect/>
          <a:stretch>
            <a:fillRect/>
          </a:stretch>
        </p:blipFill>
        <p:spPr bwMode="auto">
          <a:xfrm>
            <a:off x="0" y="3276600"/>
            <a:ext cx="2857500" cy="24193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838200"/>
          </a:xfrm>
        </p:spPr>
        <p:txBody>
          <a:bodyPr/>
          <a:lstStyle/>
          <a:p>
            <a:pPr algn="ctr"/>
            <a:r>
              <a:rPr lang="en-US" sz="3600" dirty="0" smtClean="0"/>
              <a:t>Like humans, animals have a heart, lungs, stomach, brain, pancreas, intestines, kidneys, bladder, liver, skin, or body covering, and sensory organs.  </a:t>
            </a:r>
            <a:endParaRPr lang="en-US" sz="3600" dirty="0"/>
          </a:p>
        </p:txBody>
      </p:sp>
      <p:sp>
        <p:nvSpPr>
          <p:cNvPr id="3" name="Content Placeholder 2"/>
          <p:cNvSpPr>
            <a:spLocks noGrp="1"/>
          </p:cNvSpPr>
          <p:nvPr>
            <p:ph idx="1"/>
          </p:nvPr>
        </p:nvSpPr>
        <p:spPr>
          <a:xfrm>
            <a:off x="381000" y="3581400"/>
            <a:ext cx="4495800" cy="2819400"/>
          </a:xfrm>
        </p:spPr>
        <p:txBody>
          <a:bodyPr/>
          <a:lstStyle/>
          <a:p>
            <a:pPr>
              <a:buNone/>
            </a:pPr>
            <a:r>
              <a:rPr lang="en-US" sz="3200" dirty="0" smtClean="0"/>
              <a:t>They also have organs</a:t>
            </a:r>
          </a:p>
          <a:p>
            <a:pPr>
              <a:buNone/>
            </a:pPr>
            <a:r>
              <a:rPr lang="en-US" sz="3200" dirty="0" smtClean="0"/>
              <a:t>for reproduction like</a:t>
            </a:r>
          </a:p>
          <a:p>
            <a:pPr>
              <a:buNone/>
            </a:pPr>
            <a:r>
              <a:rPr lang="en-US" sz="3200" dirty="0" smtClean="0"/>
              <a:t>humans do, such as</a:t>
            </a:r>
          </a:p>
          <a:p>
            <a:pPr>
              <a:buNone/>
            </a:pPr>
            <a:r>
              <a:rPr lang="en-US" sz="3200" dirty="0" smtClean="0"/>
              <a:t>testes and ovaries.</a:t>
            </a:r>
          </a:p>
          <a:p>
            <a:pPr>
              <a:buNone/>
            </a:pPr>
            <a:r>
              <a:rPr lang="en-US" sz="3200" dirty="0" smtClean="0"/>
              <a:t> </a:t>
            </a:r>
          </a:p>
        </p:txBody>
      </p:sp>
      <p:pic>
        <p:nvPicPr>
          <p:cNvPr id="31746" name="Picture 2" descr="http://www.ca.uky.edu/smallflocks/_images/internal_organ_placement.png"/>
          <p:cNvPicPr>
            <a:picLocks noChangeAspect="1" noChangeArrowheads="1"/>
          </p:cNvPicPr>
          <p:nvPr/>
        </p:nvPicPr>
        <p:blipFill>
          <a:blip r:embed="rId2" cstate="print"/>
          <a:srcRect/>
          <a:stretch>
            <a:fillRect/>
          </a:stretch>
        </p:blipFill>
        <p:spPr bwMode="auto">
          <a:xfrm>
            <a:off x="5334000" y="3657600"/>
            <a:ext cx="2971800" cy="28562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304800"/>
            <a:ext cx="8458200" cy="1847850"/>
          </a:xfrm>
        </p:spPr>
        <p:txBody>
          <a:bodyPr/>
          <a:lstStyle/>
          <a:p>
            <a:pPr algn="ctr"/>
            <a:r>
              <a:rPr lang="en-US" sz="4600" dirty="0" smtClean="0"/>
              <a:t> </a:t>
            </a:r>
            <a:r>
              <a:rPr lang="en-US" sz="3600" dirty="0" smtClean="0"/>
              <a:t>While humans and animals share many of the same structures, there are some differences also.  </a:t>
            </a:r>
          </a:p>
        </p:txBody>
      </p:sp>
      <p:sp>
        <p:nvSpPr>
          <p:cNvPr id="100354" name="Rectangle 3"/>
          <p:cNvSpPr>
            <a:spLocks noGrp="1"/>
          </p:cNvSpPr>
          <p:nvPr>
            <p:ph type="body" sz="half" idx="1"/>
          </p:nvPr>
        </p:nvSpPr>
        <p:spPr>
          <a:xfrm>
            <a:off x="0" y="2362200"/>
            <a:ext cx="8534400" cy="4267200"/>
          </a:xfrm>
        </p:spPr>
        <p:txBody>
          <a:bodyPr/>
          <a:lstStyle/>
          <a:p>
            <a:pPr marL="273050" lvl="1" indent="-273050">
              <a:lnSpc>
                <a:spcPct val="90000"/>
              </a:lnSpc>
              <a:buClr>
                <a:srgbClr val="0BD0D9"/>
              </a:buClr>
              <a:buSzPct val="95000"/>
            </a:pPr>
            <a:r>
              <a:rPr lang="en-US" sz="2800" dirty="0" smtClean="0"/>
              <a:t>Gills are a structure that some animals have that allow them to remove oxygen from water.  (breathe under water)</a:t>
            </a:r>
          </a:p>
          <a:p>
            <a:pPr marL="273050" lvl="1" indent="-273050">
              <a:lnSpc>
                <a:spcPct val="90000"/>
              </a:lnSpc>
              <a:buClr>
                <a:srgbClr val="0BD0D9"/>
              </a:buClr>
              <a:buSzPct val="95000"/>
            </a:pPr>
            <a:r>
              <a:rPr lang="en-US" sz="2800" dirty="0" smtClean="0"/>
              <a:t>The bones of many animals differ from those of a human.</a:t>
            </a:r>
          </a:p>
          <a:p>
            <a:pPr marL="273050" lvl="1" indent="-273050">
              <a:lnSpc>
                <a:spcPct val="90000"/>
              </a:lnSpc>
              <a:buClr>
                <a:srgbClr val="0BD0D9"/>
              </a:buClr>
              <a:buSzPct val="95000"/>
            </a:pPr>
            <a:r>
              <a:rPr lang="en-US" sz="2800" dirty="0" smtClean="0"/>
              <a:t>Animals may be vertebrates (with a backbone) or invertebrates (without a backbone).  </a:t>
            </a:r>
          </a:p>
          <a:p>
            <a:pPr marL="273050" lvl="1" indent="-273050">
              <a:lnSpc>
                <a:spcPct val="90000"/>
              </a:lnSpc>
              <a:buClr>
                <a:srgbClr val="0BD0D9"/>
              </a:buClr>
              <a:buSzPct val="95000"/>
            </a:pPr>
            <a:r>
              <a:rPr lang="en-US" sz="2800" dirty="0" smtClean="0"/>
              <a:t>Many invertebrates have an exoskeleton, which is a hard covering on the outside of their body that protects their soft parts inside.  </a:t>
            </a:r>
          </a:p>
          <a:p>
            <a:pPr>
              <a:lnSpc>
                <a:spcPct val="90000"/>
              </a:lnSpc>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Grp="1" noChangeAspect="1" noChangeArrowheads="1"/>
          </p:cNvPicPr>
          <p:nvPr>
            <p:ph sz="half" idx="2"/>
          </p:nvPr>
        </p:nvPicPr>
        <p:blipFill>
          <a:blip r:embed="rId2" cstate="print"/>
          <a:srcRect/>
          <a:stretch>
            <a:fillRect/>
          </a:stretch>
        </p:blipFill>
        <p:spPr bwMode="auto">
          <a:xfrm>
            <a:off x="5226212" y="1524000"/>
            <a:ext cx="3298490" cy="4724400"/>
          </a:xfrm>
          <a:prstGeom prst="rect">
            <a:avLst/>
          </a:prstGeom>
          <a:noFill/>
          <a:ln w="9525">
            <a:noFill/>
            <a:miter lim="800000"/>
            <a:headEnd/>
            <a:tailEnd/>
          </a:ln>
        </p:spPr>
      </p:pic>
      <p:sp>
        <p:nvSpPr>
          <p:cNvPr id="2" name="Title 1"/>
          <p:cNvSpPr>
            <a:spLocks noGrp="1"/>
          </p:cNvSpPr>
          <p:nvPr>
            <p:ph type="title"/>
          </p:nvPr>
        </p:nvSpPr>
        <p:spPr>
          <a:xfrm>
            <a:off x="457200" y="704850"/>
            <a:ext cx="8229600" cy="742950"/>
          </a:xfrm>
        </p:spPr>
        <p:txBody>
          <a:bodyPr/>
          <a:lstStyle/>
          <a:p>
            <a:pPr algn="ctr"/>
            <a:r>
              <a:rPr lang="en-US" dirty="0" smtClean="0"/>
              <a:t> Vertebrates</a:t>
            </a:r>
            <a:endParaRPr lang="en-US" dirty="0"/>
          </a:p>
        </p:txBody>
      </p:sp>
      <p:sp>
        <p:nvSpPr>
          <p:cNvPr id="3" name="Text Placeholder 2"/>
          <p:cNvSpPr>
            <a:spLocks noGrp="1"/>
          </p:cNvSpPr>
          <p:nvPr>
            <p:ph type="body" sz="half" idx="1"/>
          </p:nvPr>
        </p:nvSpPr>
        <p:spPr>
          <a:xfrm>
            <a:off x="228600" y="1447800"/>
            <a:ext cx="4953000" cy="5181600"/>
          </a:xfrm>
        </p:spPr>
        <p:txBody>
          <a:bodyPr/>
          <a:lstStyle/>
          <a:p>
            <a:r>
              <a:rPr lang="en-US" sz="3200" dirty="0" smtClean="0"/>
              <a:t>Animals that have a backbone are vertebrates</a:t>
            </a:r>
          </a:p>
          <a:p>
            <a:r>
              <a:rPr lang="en-US" sz="3200" dirty="0" smtClean="0"/>
              <a:t>All vertebrates have an endoskeleton (internal skeleton)</a:t>
            </a:r>
          </a:p>
          <a:p>
            <a:r>
              <a:rPr lang="en-US" sz="3200" dirty="0" smtClean="0"/>
              <a:t>Vertebrates are classified into mammals, birds, reptiles, amphibians and fish.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                 Invertebrates</a:t>
            </a:r>
            <a:endParaRPr lang="en-US" dirty="0"/>
          </a:p>
        </p:txBody>
      </p:sp>
      <p:sp>
        <p:nvSpPr>
          <p:cNvPr id="3" name="Text Placeholder 2"/>
          <p:cNvSpPr>
            <a:spLocks noGrp="1"/>
          </p:cNvSpPr>
          <p:nvPr>
            <p:ph type="body" sz="half" idx="1"/>
          </p:nvPr>
        </p:nvSpPr>
        <p:spPr>
          <a:xfrm>
            <a:off x="457200" y="1676401"/>
            <a:ext cx="4038600" cy="4953000"/>
          </a:xfrm>
        </p:spPr>
        <p:txBody>
          <a:bodyPr/>
          <a:lstStyle/>
          <a:p>
            <a:r>
              <a:rPr lang="en-US" dirty="0" smtClean="0"/>
              <a:t>Animals that do not have a backbone are invertebrates</a:t>
            </a:r>
          </a:p>
          <a:p>
            <a:r>
              <a:rPr lang="en-US" dirty="0" smtClean="0"/>
              <a:t>Include sponges, worms, snails, jellyfish, clams, and starfish</a:t>
            </a:r>
          </a:p>
          <a:p>
            <a:r>
              <a:rPr lang="en-US" dirty="0" smtClean="0"/>
              <a:t>Invertebrates with an exoskeleton include lobsters, crabs, crayfish, shrimp, ticks, scorpions, insects, and spiders.  </a:t>
            </a:r>
          </a:p>
        </p:txBody>
      </p:sp>
      <p:pic>
        <p:nvPicPr>
          <p:cNvPr id="5123" name="Picture 3" descr="http://ts2.mm.bing.net/images/thumbnail.aspx?q=1082485127225&amp;id=2df10d243e39f67f36e1862a477a0fcd&amp;url=http%3a%2f%2fwww.arthursclipart.org%2fbiologya%2fbiology%2finvertebrates.gif"/>
          <p:cNvPicPr>
            <a:picLocks noChangeAspect="1" noChangeArrowheads="1"/>
          </p:cNvPicPr>
          <p:nvPr/>
        </p:nvPicPr>
        <p:blipFill>
          <a:blip r:embed="rId2" cstate="print"/>
          <a:srcRect/>
          <a:stretch>
            <a:fillRect/>
          </a:stretch>
        </p:blipFill>
        <p:spPr bwMode="auto">
          <a:xfrm>
            <a:off x="4419600" y="2438400"/>
            <a:ext cx="4432038" cy="2895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a:xfrm>
            <a:off x="457200" y="1935163"/>
            <a:ext cx="5410200" cy="4389437"/>
          </a:xfrm>
        </p:spPr>
        <p:txBody>
          <a:bodyPr/>
          <a:lstStyle/>
          <a:p>
            <a:pPr>
              <a:buFont typeface="Wingdings 2" pitchFamily="18" charset="2"/>
              <a:buNone/>
            </a:pPr>
            <a:r>
              <a:rPr lang="en-US" sz="2800" dirty="0" smtClean="0"/>
              <a:t>Write in your Science Notebook:</a:t>
            </a:r>
          </a:p>
          <a:p>
            <a:pPr>
              <a:buFont typeface="Wingdings 2" pitchFamily="18" charset="2"/>
              <a:buNone/>
            </a:pPr>
            <a:r>
              <a:rPr lang="en-US" sz="3200" dirty="0" smtClean="0">
                <a:solidFill>
                  <a:schemeClr val="accent1">
                    <a:lumMod val="75000"/>
                  </a:schemeClr>
                </a:solidFill>
              </a:rPr>
              <a:t>3 Ways that humans and other animals may be alike</a:t>
            </a:r>
          </a:p>
          <a:p>
            <a:pPr>
              <a:buFont typeface="Wingdings 2" pitchFamily="18" charset="2"/>
              <a:buNone/>
            </a:pPr>
            <a:r>
              <a:rPr lang="en-US" sz="3200" dirty="0" smtClean="0">
                <a:solidFill>
                  <a:schemeClr val="accent1">
                    <a:lumMod val="60000"/>
                    <a:lumOff val="40000"/>
                  </a:schemeClr>
                </a:solidFill>
              </a:rPr>
              <a:t>2 Ways that humans and other animals may be different</a:t>
            </a:r>
          </a:p>
          <a:p>
            <a:pPr>
              <a:buFont typeface="Wingdings 2" pitchFamily="18" charset="2"/>
              <a:buNone/>
            </a:pPr>
            <a:r>
              <a:rPr lang="en-US" sz="3200" dirty="0" smtClean="0">
                <a:solidFill>
                  <a:schemeClr val="accent1">
                    <a:lumMod val="40000"/>
                    <a:lumOff val="60000"/>
                  </a:schemeClr>
                </a:solidFill>
              </a:rPr>
              <a:t>1 Definition of a “function”</a:t>
            </a:r>
          </a:p>
          <a:p>
            <a:pPr>
              <a:buFont typeface="Wingdings 2" pitchFamily="18" charset="2"/>
              <a:buNone/>
            </a:pPr>
            <a:endParaRPr lang="en-US" sz="3200" dirty="0" smtClean="0"/>
          </a:p>
        </p:txBody>
      </p:sp>
      <p:pic>
        <p:nvPicPr>
          <p:cNvPr id="186373" name="Picture 5" descr="MCj04077340000[1]"/>
          <p:cNvPicPr>
            <a:picLocks noChangeAspect="1" noChangeArrowheads="1"/>
          </p:cNvPicPr>
          <p:nvPr/>
        </p:nvPicPr>
        <p:blipFill>
          <a:blip r:embed="rId2" cstate="print"/>
          <a:srcRect/>
          <a:stretch>
            <a:fillRect/>
          </a:stretch>
        </p:blipFill>
        <p:spPr bwMode="auto">
          <a:xfrm>
            <a:off x="6019800" y="2362200"/>
            <a:ext cx="2825750" cy="28257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8600</TotalTime>
  <Words>1445</Words>
  <Application>Microsoft Office PowerPoint</Application>
  <PresentationFormat>On-screen Show (4:3)</PresentationFormat>
  <Paragraphs>162</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Elementary Science</vt:lpstr>
      <vt:lpstr>SC.5.L.14.2 </vt:lpstr>
      <vt:lpstr>A living thing is called an organism.</vt:lpstr>
      <vt:lpstr>Just as we have organs in our bodies that carry out different functions, plants and animals do also.  </vt:lpstr>
      <vt:lpstr>Like humans, animals have a heart, lungs, stomach, brain, pancreas, intestines, kidneys, bladder, liver, skin, or body covering, and sensory organs.  </vt:lpstr>
      <vt:lpstr> While humans and animals share many of the same structures, there are some differences also.  </vt:lpstr>
      <vt:lpstr> Vertebrates</vt:lpstr>
      <vt:lpstr>                 Invertebrates</vt:lpstr>
      <vt:lpstr>Summarizing</vt:lpstr>
      <vt:lpstr>Slide 10</vt:lpstr>
      <vt:lpstr>                       Roots</vt:lpstr>
      <vt:lpstr>Slide 12</vt:lpstr>
      <vt:lpstr>                      Leaves</vt:lpstr>
      <vt:lpstr>                      Flowers</vt:lpstr>
      <vt:lpstr>                       Spores</vt:lpstr>
      <vt:lpstr>Summarizing</vt:lpstr>
      <vt:lpstr>Guided Practice</vt:lpstr>
      <vt:lpstr>Slide 18</vt:lpstr>
      <vt:lpstr>Slide 19</vt:lpstr>
      <vt:lpstr>Slide 20</vt:lpstr>
      <vt:lpstr>Slide 21</vt:lpstr>
      <vt:lpstr>Slide 22</vt:lpstr>
      <vt:lpstr>Summarizing</vt:lpstr>
      <vt:lpstr>Check Your Understanding</vt:lpstr>
      <vt:lpstr>Check Your Understanding</vt:lpstr>
      <vt:lpstr>Check Your Understanding</vt:lpstr>
      <vt:lpstr>Check Your Answers</vt:lpstr>
      <vt:lpstr>Summary Question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sherry.moser</cp:lastModifiedBy>
  <cp:revision>392</cp:revision>
  <dcterms:created xsi:type="dcterms:W3CDTF">2009-01-20T16:21:40Z</dcterms:created>
  <dcterms:modified xsi:type="dcterms:W3CDTF">2012-03-27T19:16:01Z</dcterms:modified>
</cp:coreProperties>
</file>