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handoutMasterIdLst>
    <p:handoutMasterId r:id="rId29"/>
  </p:handoutMasterIdLst>
  <p:sldIdLst>
    <p:sldId id="266" r:id="rId2"/>
    <p:sldId id="359" r:id="rId3"/>
    <p:sldId id="383" r:id="rId4"/>
    <p:sldId id="391" r:id="rId5"/>
    <p:sldId id="392" r:id="rId6"/>
    <p:sldId id="396" r:id="rId7"/>
    <p:sldId id="384" r:id="rId8"/>
    <p:sldId id="395" r:id="rId9"/>
    <p:sldId id="398" r:id="rId10"/>
    <p:sldId id="394" r:id="rId11"/>
    <p:sldId id="402" r:id="rId12"/>
    <p:sldId id="403" r:id="rId13"/>
    <p:sldId id="379" r:id="rId14"/>
    <p:sldId id="393" r:id="rId15"/>
    <p:sldId id="375" r:id="rId16"/>
    <p:sldId id="399" r:id="rId17"/>
    <p:sldId id="400" r:id="rId18"/>
    <p:sldId id="404" r:id="rId19"/>
    <p:sldId id="406" r:id="rId20"/>
    <p:sldId id="381" r:id="rId21"/>
    <p:sldId id="362" r:id="rId22"/>
    <p:sldId id="389" r:id="rId23"/>
    <p:sldId id="390" r:id="rId24"/>
    <p:sldId id="407" r:id="rId25"/>
    <p:sldId id="377" r:id="rId26"/>
    <p:sldId id="378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FCC8"/>
    <a:srgbClr val="009900"/>
    <a:srgbClr val="CC00FF"/>
    <a:srgbClr val="F6E998"/>
    <a:srgbClr val="996633"/>
    <a:srgbClr val="CCFF99"/>
    <a:srgbClr val="686E6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2" autoAdjust="0"/>
    <p:restoredTop sz="79052" autoAdjust="0"/>
  </p:normalViewPr>
  <p:slideViewPr>
    <p:cSldViewPr>
      <p:cViewPr varScale="1">
        <p:scale>
          <a:sx n="61" d="100"/>
          <a:sy n="61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D8E068-6AE3-4DDF-BD15-EDE9E3E2BB14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CB6B1B-FC25-4C08-A8DA-C7B1E1FA4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D5FBAA-8CD7-48DA-966B-4136B8DB4709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0F13EE-4DF7-4EEE-B5A5-D807D1A2B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ITEM SPECIFICATIONS: </a:t>
            </a:r>
            <a:r>
              <a:rPr lang="en-US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1" i="0" u="sng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NOTE</a:t>
            </a:r>
            <a:r>
              <a:rPr lang="en-US" sz="1200" b="1" i="0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- This benchmark is assessed every year on FCAT)</a:t>
            </a:r>
            <a:endParaRPr lang="en-US" sz="1200" b="1" i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Benchmark Clarifications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will compare and/or contrast the physical properties of solids, liquids, and/or gases.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Students will describe or classify a material as a solid, liquid, or gas.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Content Limit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will not address or assess particle behavior in each state of matter or between states of matter.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will not address or assess the water cycle.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may refer to common tools used to measure basic properties of solids, liquids, and gases but will not assess specific knowledge of the tools.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will not assess the difference between weight and mass.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will not assess unit of measure.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will not require unit conversions to compare data.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will not address or assess density as a property. </a:t>
            </a: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smtClean="0"/>
              <a:t>temperatures increase, ice(solid</a:t>
            </a:r>
            <a:r>
              <a:rPr lang="en-US" baseline="0" dirty="0" smtClean="0"/>
              <a:t>) will become water (liquid)  or water (liquid) will </a:t>
            </a:r>
            <a:r>
              <a:rPr lang="en-US" baseline="0" dirty="0" smtClean="0"/>
              <a:t>become water vapor (gas)</a:t>
            </a:r>
          </a:p>
          <a:p>
            <a:r>
              <a:rPr lang="en-US" baseline="0" dirty="0" smtClean="0"/>
              <a:t>As temperatures decrease, water changes from gas to liquid to solid</a:t>
            </a:r>
            <a:endParaRPr lang="en-US" baseline="0" dirty="0" smtClean="0"/>
          </a:p>
          <a:p>
            <a:r>
              <a:rPr lang="en-US" baseline="0" dirty="0" smtClean="0"/>
              <a:t>Remind students that we </a:t>
            </a:r>
            <a:r>
              <a:rPr lang="en-US" baseline="0" dirty="0" smtClean="0"/>
              <a:t>measure temperature in degrees Celsius </a:t>
            </a:r>
            <a:r>
              <a:rPr lang="en-US" baseline="0" dirty="0" smtClean="0"/>
              <a:t>in Science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Textures</a:t>
            </a:r>
            <a:r>
              <a:rPr lang="en-US" baseline="0" dirty="0" smtClean="0"/>
              <a:t> are identified by the use of visual and tactile observations.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Have the students hold up a card with their</a:t>
            </a:r>
            <a:r>
              <a:rPr lang="en-US" baseline="0" dirty="0" smtClean="0"/>
              <a:t> response on it (A,B,C,D) so that you can easily see if the students are getting the correct answer.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Have the students hold up a card with their</a:t>
            </a:r>
            <a:r>
              <a:rPr lang="en-US" baseline="0" dirty="0" smtClean="0"/>
              <a:t> response on it (A,B,C,D) so that you can easily see if the students are getting the correct answer.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the students hold up a card with their</a:t>
            </a:r>
            <a:r>
              <a:rPr lang="en-US" baseline="0" dirty="0" smtClean="0"/>
              <a:t> response on it (A,B,C,D) so that you can easily see if the students are getting the correct answer.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Solid – a state of matter</a:t>
            </a:r>
            <a:r>
              <a:rPr lang="en-US" baseline="0" dirty="0" smtClean="0"/>
              <a:t> in which the substance has a definite shape and definite volume</a:t>
            </a:r>
            <a:endParaRPr lang="en-US" dirty="0" smtClean="0"/>
          </a:p>
          <a:p>
            <a:r>
              <a:rPr lang="en-US" dirty="0" smtClean="0"/>
              <a:t>Liquid – a state of matter in which the substance has a definite volume</a:t>
            </a:r>
            <a:r>
              <a:rPr lang="en-US" baseline="0" dirty="0" smtClean="0"/>
              <a:t> but takes the shape of its container.</a:t>
            </a:r>
            <a:endParaRPr lang="en-US" dirty="0" smtClean="0"/>
          </a:p>
          <a:p>
            <a:r>
              <a:rPr lang="en-US" dirty="0" smtClean="0"/>
              <a:t>Gas – a state of matter in which the substance takes both the shape and the volume</a:t>
            </a:r>
            <a:r>
              <a:rPr lang="en-US" baseline="0" dirty="0" smtClean="0"/>
              <a:t> of its container</a:t>
            </a:r>
            <a:endParaRPr lang="en-US" dirty="0" smtClean="0"/>
          </a:p>
          <a:p>
            <a:r>
              <a:rPr lang="en-US" dirty="0" smtClean="0"/>
              <a:t>Volume</a:t>
            </a:r>
            <a:r>
              <a:rPr lang="en-US" baseline="0" dirty="0" smtClean="0"/>
              <a:t> – the amount of space that an object or substance takes up.</a:t>
            </a:r>
          </a:p>
          <a:p>
            <a:r>
              <a:rPr lang="en-US" baseline="0" dirty="0" smtClean="0"/>
              <a:t>Mass – the amount of matter in an object or substance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Texture - </a:t>
            </a:r>
            <a:r>
              <a:rPr lang="en-US" sz="1200" dirty="0" smtClean="0"/>
              <a:t>the characteristic appearance of a surface having a tactile quality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aseline="0" dirty="0" smtClean="0"/>
              <a:t>B - volume of a liquid can be easily measured in a graduated cylinder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 – Shape is the best answer because solids are the only ones that have a definite shape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– Liquid can be measured in milliliters with a graduated cylinder not a ruler, thermometer or a scale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 – Steel is magnetic but aluminum is not magnetic so they could easily be separated with a magnet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 sure</a:t>
            </a:r>
            <a:r>
              <a:rPr lang="en-US" baseline="0" dirty="0" smtClean="0"/>
              <a:t> to set high expectations for a written summary!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shape stays exactly the same ( it doesn’t flatten like a pancake)</a:t>
            </a:r>
          </a:p>
          <a:p>
            <a:r>
              <a:rPr lang="en-US" baseline="0" dirty="0" smtClean="0"/>
              <a:t>The size stays exactly the same (it doesn’t get bigger or smaller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sure to dispel the misconception that small solids (like sand and salt) change shape when they are poured…each piece is a separate solid.  When small solids are poured from container to container it is like a pile of bricks tumbling and, although the shape of the pile changes, the bricks themselves retain their integrity.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shape changes based on the container that it is in.</a:t>
            </a:r>
          </a:p>
          <a:p>
            <a:r>
              <a:rPr lang="en-US" baseline="0" dirty="0" smtClean="0"/>
              <a:t>The volume (amount) stays exactly the same.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shape changes based on the container that it is in.</a:t>
            </a:r>
          </a:p>
          <a:p>
            <a:r>
              <a:rPr lang="en-US" baseline="0" dirty="0" smtClean="0"/>
              <a:t>The volume changes to fill the container or space.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Solids have a definite shape (they are rigid)</a:t>
            </a:r>
          </a:p>
          <a:p>
            <a:r>
              <a:rPr lang="en-US" baseline="0" dirty="0" smtClean="0"/>
              <a:t>Liquids and gasses take the shape of their container (they flow)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Solids – definite shape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Solids and liquids – Definite volume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Liquids and Gas</a:t>
            </a:r>
            <a:r>
              <a:rPr lang="en-US" baseline="0" dirty="0" smtClean="0"/>
              <a:t> – no definite shape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Gas – no</a:t>
            </a:r>
            <a:r>
              <a:rPr lang="en-US" baseline="0" dirty="0" smtClean="0"/>
              <a:t> definite volume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13EE-4DF7-4EEE-B5A5-D807D1A2B43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6DA4-BC2B-4F83-81FC-04F4300EDB93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76D9-3898-42DB-BCAA-732B5145A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A472-1420-495A-BAEC-4D92DA48C058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CEC4-5A96-4407-942A-72231C7AE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B183-4AB9-4A89-BDD7-BDB8404D032F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867A8-6632-4D55-A8B5-6501D8187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430D-FF18-407A-930F-746568F51867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BB70-731D-4062-BAE5-F74CEAF5A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F030-BD93-460A-882E-0E8C68FCB0A5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69AE-5AC8-44CB-A4AA-95EB98E5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17B18-3413-43C0-84B4-BDF6D7470265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0D9C-7CE9-4557-9900-C18920AA5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ED4D-B525-4EDD-A0FA-F2C1AD1F6A23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595F-57C3-4880-BCB5-5DAFF4214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EA952-3E3D-49F8-AD90-6070456C313D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9C2F-F126-44FE-B31F-21A8C4EA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989B-A590-4FC6-AD9F-228DD6EC92F4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FE8C9-471B-4BDE-8A96-75D59DE55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95CDE-A5D6-4B1D-9C1A-9C1230ACEF68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DB78-D19E-4380-B7C7-1FE31EFE8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2F9-2611-45AD-B8C7-3D941AEB4917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9772-C0C0-4DAB-8D8F-C5CDEDA94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ED742-1B5E-49EC-B26C-37BB3AF3A8F8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D3EF-840F-4611-9AE8-31A8A8927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48C8-66BC-4FF3-AFC9-3D48150B6DDC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E5AB-E5C7-4296-9C4B-23D0547BB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0C22CC-5835-4554-97A1-C00CB03679B7}" type="datetimeFigureOut">
              <a:rPr lang="en-US"/>
              <a:pPr>
                <a:defRPr/>
              </a:pPr>
              <a:t>9/20/2011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2F10CC-0644-4E66-82A1-0C9BFA004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700" r:id="rId9"/>
    <p:sldLayoutId id="2147483691" r:id="rId10"/>
    <p:sldLayoutId id="2147483690" r:id="rId11"/>
    <p:sldLayoutId id="2147483689" r:id="rId12"/>
    <p:sldLayoutId id="2147483688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photobucket.com/image/balance%20scale/Kamerker/Science%20graphics/scale-1.gif?o=14" TargetMode="Externa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gif"/><Relationship Id="rId4" Type="http://schemas.openxmlformats.org/officeDocument/2006/relationships/hyperlink" Target="http://media.photobucket.com/image/balance%20scale/Kamerker/Science%20graphics/scale-1.gif?o=1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580376" cy="762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 smtClean="0"/>
              <a:t>Elementary Science</a:t>
            </a:r>
            <a:endParaRPr lang="en-US" dirty="0"/>
          </a:p>
        </p:txBody>
      </p:sp>
      <p:sp>
        <p:nvSpPr>
          <p:cNvPr id="17410" name="Content Placeholder 5"/>
          <p:cNvSpPr>
            <a:spLocks noGrp="1"/>
          </p:cNvSpPr>
          <p:nvPr>
            <p:ph type="subTitle" idx="1"/>
          </p:nvPr>
        </p:nvSpPr>
        <p:spPr>
          <a:xfrm>
            <a:off x="3657600" y="2819400"/>
            <a:ext cx="5257800" cy="1114425"/>
          </a:xfrm>
        </p:spPr>
        <p:txBody>
          <a:bodyPr/>
          <a:lstStyle/>
          <a:p>
            <a:pPr marR="0" algn="l" eaLnBrk="1" hangingPunct="1"/>
            <a:r>
              <a:rPr lang="en-US" sz="3600" b="1" dirty="0" smtClean="0"/>
              <a:t>Science Focus Lesson SC.5.P.8.1</a:t>
            </a:r>
          </a:p>
          <a:p>
            <a:pPr marR="0" algn="l" eaLnBrk="1" hangingPunct="1"/>
            <a:r>
              <a:rPr lang="en-US" sz="3600" b="1" dirty="0" smtClean="0"/>
              <a:t>Properties of Matter</a:t>
            </a:r>
          </a:p>
        </p:txBody>
      </p:sp>
      <p:pic>
        <p:nvPicPr>
          <p:cNvPr id="17411" name="Picture 6" descr="magnify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322513"/>
            <a:ext cx="259080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0" y="57150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Polk County Public Schools</a:t>
            </a:r>
          </a:p>
        </p:txBody>
      </p:sp>
      <p:pic>
        <p:nvPicPr>
          <p:cNvPr id="1026" name="Picture 2" descr="pcsblogo"/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315200" y="4800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4958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381000" y="685800"/>
            <a:ext cx="3124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Temperature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28600" y="1524000"/>
            <a:ext cx="441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is the average speed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particles in a substance (solid, liquid or gas)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800" baseline="0" dirty="0" smtClean="0">
                <a:latin typeface="+mn-lt"/>
              </a:rPr>
              <a:t>Temperature is measured by a thermometer.</a:t>
            </a:r>
            <a:r>
              <a:rPr lang="en-US" sz="2800" dirty="0" smtClean="0">
                <a:latin typeface="+mn-lt"/>
              </a:rPr>
              <a:t> 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Temperature is m</a:t>
            </a:r>
            <a:r>
              <a:rPr lang="en-US" sz="2800" dirty="0" smtClean="0">
                <a:latin typeface="+mn-lt"/>
              </a:rPr>
              <a:t>easured </a:t>
            </a:r>
            <a:r>
              <a:rPr lang="en-US" sz="2800" dirty="0" smtClean="0">
                <a:latin typeface="+mn-lt"/>
              </a:rPr>
              <a:t>in degrees Celsius  (</a:t>
            </a:r>
            <a:r>
              <a:rPr lang="en-US" sz="2800" baseline="30000" dirty="0" err="1" smtClean="0">
                <a:latin typeface="+mn-lt"/>
              </a:rPr>
              <a:t>o</a:t>
            </a:r>
            <a:r>
              <a:rPr lang="en-US" sz="2800" dirty="0" err="1" smtClean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n-lt"/>
              </a:rPr>
              <a:t>Temperature can cause a substance to change state.  For example: solid to liquid or liquid to gas  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7" name="Picture 9" descr="C:\Documents and Settings\laura.holland\Local Settings\Temporary Internet Files\Content.IE5\U92F0S4Z\MC90019645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953000"/>
            <a:ext cx="1818742" cy="1596542"/>
          </a:xfrm>
          <a:prstGeom prst="rect">
            <a:avLst/>
          </a:prstGeom>
          <a:noFill/>
        </p:spPr>
      </p:pic>
      <p:pic>
        <p:nvPicPr>
          <p:cNvPr id="8" name="il_fi" descr="http://image.made-in-china.com/2f0j00taQEMpYhDTDZ/Cardboard-Thermometers-LX-003-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572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Documents and Settings\laura.holland\Local Settings\Temporary Internet Files\Content.IE5\X3R7H0WI\MP90044688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4800"/>
            <a:ext cx="2536819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228600" y="762000"/>
            <a:ext cx="2667000" cy="781050"/>
          </a:xfrm>
        </p:spPr>
        <p:txBody>
          <a:bodyPr/>
          <a:lstStyle/>
          <a:p>
            <a:r>
              <a:rPr lang="en-US" sz="4400" dirty="0" smtClean="0"/>
              <a:t>Texture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0" y="1447800"/>
            <a:ext cx="5105400" cy="49530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Texture is the characteristic appearance of a surface having a tactile quality</a:t>
            </a:r>
          </a:p>
          <a:p>
            <a:pPr>
              <a:buNone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Observations are used to describe Textures.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Some words that describe textures are, smooth, rough, bumpy, and grainy. </a:t>
            </a:r>
            <a:endParaRPr lang="en-US" sz="30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58378" name="Picture 10" descr="C:\Documents and Settings\laura.holland\Local Settings\Temporary Internet Files\Content.IE5\CZ72A6G0\MP9002276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83206" y="2851194"/>
            <a:ext cx="2520315" cy="3828327"/>
          </a:xfrm>
          <a:prstGeom prst="rect">
            <a:avLst/>
          </a:prstGeom>
          <a:noFill/>
        </p:spPr>
      </p:pic>
      <p:pic>
        <p:nvPicPr>
          <p:cNvPr id="58370" name="Picture 2" descr="C:\Documents and Settings\laura.holland\Local Settings\Temporary Internet Files\Content.IE5\CZ72A6G0\MP9001785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219200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sz="4000" dirty="0" smtClean="0"/>
              <a:t>Additional properties of matter 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r>
              <a:rPr lang="en-US" sz="3300" dirty="0" smtClean="0"/>
              <a:t>Hardness</a:t>
            </a:r>
          </a:p>
          <a:p>
            <a:r>
              <a:rPr lang="en-US" sz="3300" dirty="0" smtClean="0"/>
              <a:t>Reaction to oxygen (rust) </a:t>
            </a:r>
          </a:p>
          <a:p>
            <a:r>
              <a:rPr lang="en-US" sz="3300" dirty="0" smtClean="0"/>
              <a:t>Color</a:t>
            </a:r>
          </a:p>
          <a:p>
            <a:r>
              <a:rPr lang="en-US" sz="3300" dirty="0" smtClean="0"/>
              <a:t>Shape</a:t>
            </a:r>
          </a:p>
          <a:p>
            <a:r>
              <a:rPr lang="en-US" sz="3300" dirty="0" smtClean="0"/>
              <a:t>Odor</a:t>
            </a:r>
          </a:p>
          <a:p>
            <a:r>
              <a:rPr lang="en-US" sz="3300" dirty="0" smtClean="0"/>
              <a:t>Taste </a:t>
            </a:r>
          </a:p>
          <a:p>
            <a:r>
              <a:rPr lang="en-US" sz="3300" dirty="0" smtClean="0"/>
              <a:t>Attraction to magnets</a:t>
            </a:r>
            <a:endParaRPr lang="en-US" sz="3300" dirty="0"/>
          </a:p>
        </p:txBody>
      </p:sp>
      <p:pic>
        <p:nvPicPr>
          <p:cNvPr id="1026" name="Picture 2" descr="C:\Documents and Settings\laura.holland\Local Settings\Temporary Internet Files\Content.IE5\1ISGJNZJ\MC900095311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962400"/>
            <a:ext cx="2438400" cy="2396658"/>
          </a:xfrm>
          <a:prstGeom prst="rect">
            <a:avLst/>
          </a:prstGeom>
          <a:noFill/>
        </p:spPr>
      </p:pic>
      <p:pic>
        <p:nvPicPr>
          <p:cNvPr id="1028" name="Picture 4" descr="C:\Documents and Settings\laura.holland\Local Settings\Temporary Internet Files\Content.IE5\U92F0S4Z\MP9004304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286000" cy="2286000"/>
          </a:xfrm>
          <a:prstGeom prst="rect">
            <a:avLst/>
          </a:prstGeom>
          <a:noFill/>
        </p:spPr>
      </p:pic>
      <p:pic>
        <p:nvPicPr>
          <p:cNvPr id="8" name="Picture 4" descr="C:\Documents and Settings\laura.holland\Local Settings\Temporary Internet Files\Content.IE5\2QJQ4EVB\MP90043305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1828800" cy="2739287"/>
          </a:xfrm>
          <a:prstGeom prst="rect">
            <a:avLst/>
          </a:prstGeom>
          <a:noFill/>
        </p:spPr>
      </p:pic>
      <p:sp>
        <p:nvSpPr>
          <p:cNvPr id="4100" name="AutoShape 4" descr="http://t0.gstatic.com/images?q=tbn:ANd9GcQAcNn4XkVnsFKoaAtmd4cQDu1wcZfe9wwrTGjQqagQMFRxl9wljExLtEDk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://t0.gstatic.com/images?q=tbn:ANd9GcQAcNn4XkVnsFKoaAtmd4cQDu1wcZfe9wwrTGjQqagQMFRxl9wljExLtEDk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://t0.gstatic.com/images?q=tbn:ANd9GcQAcNn4XkVnsFKoaAtmd4cQDu1wcZfe9wwrTGjQqagQMFRxl9wljExLtEDk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http://t0.gstatic.com/images?q=tbn:ANd9GcQAcNn4XkVnsFKoaAtmd4cQDu1wcZfe9wwrTGjQqagQMFRxl9wljExLtEDk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http://t0.gstatic.com/images?q=tbn:ANd9GcQAcNn4XkVnsFKoaAtmd4cQDu1wcZfe9wwrTGjQqagQMFRxl9wljExLtEDk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il_fi" descr="http://t0.gstatic.com/images?q=tbn:ANd9GcQAcNn4XkVnsFKoaAtmd4cQDu1wcZfe9wwrTGjQqagQMFRxl9wljExLtEDk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676400"/>
            <a:ext cx="276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xfrm>
            <a:off x="228600" y="1935163"/>
            <a:ext cx="8153400" cy="46180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100" dirty="0" smtClean="0"/>
              <a:t>Turn to your shoulder partner.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100" dirty="0" smtClean="0">
                <a:solidFill>
                  <a:srgbClr val="0070C0"/>
                </a:solidFill>
              </a:rPr>
              <a:t>Partner A use properties to describe the tennis ball.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100" dirty="0" smtClean="0"/>
              <a:t>Partner B use properties to describe </a:t>
            </a:r>
            <a:r>
              <a:rPr lang="en-US" sz="3100" dirty="0" smtClean="0"/>
              <a:t>a root </a:t>
            </a:r>
            <a:r>
              <a:rPr lang="en-US" sz="3100" dirty="0" smtClean="0"/>
              <a:t>beer float.</a:t>
            </a:r>
          </a:p>
        </p:txBody>
      </p:sp>
      <p:pic>
        <p:nvPicPr>
          <p:cNvPr id="186373" name="Picture 5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"/>
            <a:ext cx="2362200" cy="2362200"/>
          </a:xfrm>
          <a:prstGeom prst="rect">
            <a:avLst/>
          </a:prstGeom>
          <a:noFill/>
        </p:spPr>
      </p:pic>
      <p:pic>
        <p:nvPicPr>
          <p:cNvPr id="3074" name="Picture 2" descr="C:\Documents and Settings\laura.holland\Local Settings\Temporary Internet Files\Content.IE5\3N2QYUPD\MP9004222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962400"/>
            <a:ext cx="2895600" cy="2895600"/>
          </a:xfrm>
          <a:prstGeom prst="rect">
            <a:avLst/>
          </a:prstGeom>
          <a:noFill/>
        </p:spPr>
      </p:pic>
      <p:pic>
        <p:nvPicPr>
          <p:cNvPr id="3075" name="Picture 3" descr="C:\Documents and Settings\laura.holland\Local Settings\Temporary Internet Files\Content.IE5\U5DW0EHO\MP90017493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229100"/>
            <a:ext cx="17526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7543800" cy="781050"/>
          </a:xfrm>
        </p:spPr>
        <p:txBody>
          <a:bodyPr/>
          <a:lstStyle/>
          <a:p>
            <a:r>
              <a:rPr lang="en-US" sz="4600" dirty="0" smtClean="0"/>
              <a:t>Guided Practice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8534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sz="2800" dirty="0" smtClean="0"/>
              <a:t>Talk to your shoulder partner about the answer to each question.  Check your work.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09600" y="2413338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What state of matter has a definite volume but takes the shape of the container it is in.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505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Solid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Liquid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Gas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All are the same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0772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685800" y="83820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The answer is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65840">
            <a:off x="4539521" y="627978"/>
            <a:ext cx="128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Liquids have a definite volume but the shape changes with the container that it is in.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124" name="Picture 4" descr="C:\Documents and Settings\laura.holland\Local Settings\Temporary Internet Files\Content.IE5\1ISGJNZJ\MC9000237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0"/>
            <a:ext cx="2959303" cy="3991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7543800" cy="781050"/>
          </a:xfrm>
        </p:spPr>
        <p:txBody>
          <a:bodyPr/>
          <a:lstStyle/>
          <a:p>
            <a:r>
              <a:rPr lang="en-US" sz="4600" dirty="0" smtClean="0"/>
              <a:t>Guided Practice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8534400" cy="22098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3400" y="23622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What type of material is most likely to rust?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981200" y="3505200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metal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glass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wood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Cloth</a:t>
            </a:r>
          </a:p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UcPeriod"/>
            </a:pP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0772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685800" y="83820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The answer is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65840">
            <a:off x="4539521" y="627978"/>
            <a:ext cx="128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Some metals </a:t>
            </a:r>
            <a:r>
              <a:rPr lang="en-US" sz="3200" dirty="0" smtClean="0">
                <a:solidFill>
                  <a:srgbClr val="0070C0"/>
                </a:solidFill>
              </a:rPr>
              <a:t>can rust.  Glass, wood and cloth do not rust.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386" name="AutoShape 2" descr="data:image/jpg;base64,/9j/4AAQSkZJRgABAQAAAQABAAD/2wCEAAkGBhQSERUUExQWFBQWGBgaGBgXGBsZFxgYHRwXHR0aHBYZHCceGhokGhgXHy8gIycpLS0sGh4xNTAqNSYsLCkBCQoKDgwOGg8PGiwlHyQsLCwsLC8sLCwqNCwsLCwsLCwsLCwsLCwsLCwsLCwsLCwsLCwsLCwsLCwsLCwsLCwsLP/AABEIAOEA4QMBIgACEQEDEQH/xAAbAAACAwEBAQAAAAAAAAAAAAADBAACBQEGB//EAEAQAAECBAMFBgUCBAUEAwEAAAECEQADITEEEkEFIlFhcROBkaGx8AYywdHhUvEUFSNCM2JykrJTgqLSQ2PiB//EABoBAAMBAQEBAAAAAAAAAAAAAAECAwQFAAb/xAAvEQACAgICAQIFAgYDAQAAAAAAAQIRAyESMUEEURMiYYHwMnGRobHR4fEzUsEF/9oADAMBAAIRAxEAPwAC1kEg28tde614qpFQqrvofXlWGVy6e6wtMmMRQ84+elLejvRjoriSWdy8cwq1FANS/Pv1NorjwWDd8Ukk5QkcSesevQ3EPJmlq0J52McXOJo+vv6wZKRlDu9HimIOgZxVtYS7ZVxS2LyJRzE5lHqX5ePWG0KOuvGJIw7C3s3gqEPW8K5uw8EJzpSlUGYG4exHAw9IzC5dhFkppFkp9mFlO1QVFIIJrxdZIJHny/MSTIKrQxikA118yIi3sLpHcO4Som2kXwqFAHgbR2T8o9IiEkFv7W73f7QrZNnTh00JpWCoW4igrHCDxMJYKDpcx3sy+kClKZTQXtbwtsNIoDFygiKJVB11g2LQBRgYZ+cFUYGwB4k0hkAUnO4J8+PCKgEoIaoOr21h5YeKTJfCnfD2j3JmcmcyCpYINRx4M0W2coEu7hrEW6xMalgQDQj8XPC8CkFiQlg1+bVd9bxWrWhebscXLqQka05xVKyHCqM8NYUguwB9dD3V0gONlqLqZw2nKMvemboyVpowezVwMSC/xiv0+RiRu5SMnCJzGTGAALk6dHYwpNmMQ5Fx79BBJi3IpaxpCq5h7q9e6/sw/bGiqQ2tmrQ6cH6+MVkIzAGx5W8fOFxOJSS4e/kPx4jgIcwh3UnQ/v7EBqkFMbybohdCXWdW9+EPyFMCC1z+Y4qXTq/t4inQ7Ai0RKa27/xFmFzeIlXX6QBghQAzG4ryMRCCTSKzDR3hjZ7pJcHRj7tpC+LA3Q7LQwYd8VVR3NPOIjVXf3QuWUrqRTxEIkRsLJFGHGCy0mKJIlpY6VPrFJGKFjfXjT0j1WEIgOO7TpBEpiJl1ADN0g6UtSJtjUKy6qPKl9ImLmndpx6fiLyyyjExgoFBh7raG8i+CuHnufdYYmlg5aFyqxoOsQzgdeg/eBVsHgJMqOAhYTmejnjA8bPypcuPu7ae7RQFjavvxisY6JyYc4hgOkKz8fVgmvXv9IgURmd3At49wiqpzkZUvQtSoI5jlSHUd9AbOIxGdLh9eFG48OsKJmEIPM8tHc9H8gIqjEJQVJCXKhuigu9z1ZoDIQoPmDBTsTax/fuiiSSYeLbSRv7O+QNZ9OLB349Yd7RhW3nGLImKSknqQRVwAK8oelTCpNwfYjHkjuzVHegX8PzV4fiOwpXiqJF+P1MnIRnJKVVpbTwgJlMBoXcN6cNGtwhkEmtNBTTo8AUasS3WtPfrFkafAtOWGG7Xz/aNHCAZRCcqXmVV20jQwqGBa3rByPVCxWzqRT36e7wyr5E9/wBIDlr3coK8RZSgExRdLB4szH3ZyfrF46tmHMA+Lx6zxaXJcsaQ7KkhN9NYSvlbgPWHSlwwLxNiTAGbmNuEGw6QCSPP3p9YAUkd9K+EFlJdvO/vWGaJItikDK/Ch8RTjCcoZqDX6ECndDC8XkJcf2vpeLYWrOwfhxNY8rSGY3lc+vKDZXF4WCQHGhtx0i0qaavTh+3u8QaHs6uSRaKYygAtf6a9YOZ784X2hiRZuHdBhdoWXQlOnFQTbhXjFp4o7XN6U9tEyBJJPNj1D/WLqNLA8OBizpCGXMkKupVxQXLUZuhEOTMSVBzThyPLm0Lz1g9acKUhTFYtwBql66dLRoSbolJ0NduVKU6nBZ6cOUcn4llAkkO4YORo27oekDwk/MkNe5c6uSGtAVrqVJsAB0YCj9W8oHHZ69C3aJd2fiCN1zc0NKtGucSWQUhwKqazNzvr4RgEmrs+r04+caacT8oc1BFsoAqPrBzQui+GSpnJoIIUCrIS/BxSjC1rnlG1hZgKCHqH9LHnGOQQ/wA1A2ju7kAcGMO4eelAOlHZtW18Ihl3FJlYRbbcfuYPaL/UPGOw5/MEe1RI2W/+pg+4WWoACoOvusCnpSbRZDa0bwji2Jt7aI1s3XorK62vz4RoiqaC3K0ZzNoG5cvrGjKO752gT6PRWzqU1teLplbwHOJLFYvKO+H4xByKVon8PvZSeP4gU9ZU3QCDYiay34QqDSPJ+QJDKd3Kb0t4wzKW4IHI+I4xlTJppw5XgmExRDpF6kP7sI9WhZwH5l6mhIp1p6gRbGTWSwdywizjVuvA3EUlnPWlz1LU9fWApeWT4gzhhUtWoJ6PWmtB4RSSvKA/dfj6VgwAA+bnU6Mx8KQkqYEqLksB33ty4/vFErAayKqGsC2iN3mHtXSM+RtJIVqw04c/SNZEwFLjh7ETa4PYWm+hfA1+bx98mgOMV/Ta6tDDUmlAaNQNbv8ApCW0Z4CkVrWne3drBSuQClW+W4YB9KfWKYZBMvUfM2p/EERiQ1tb98DXJd8xVlNWGgOlKQ+xWLT1MwD6V1N+97QnPw6qJc6AcKn7vHZ+JJcOco+V604eId4XlKIqC/fZj7MaoRaRGTVjQwpSveoBSnt9YGpJdRAJYOa7o1oeLkho7MnOHLEsx5UUK+VIvhsY7ISmhIdnOgdh4vB2tnlsSKd4g0L34VtB3UomhIYkdHZ4sEZcwzBQct6PygkiQlZKnNEmxNKMAxhHP3NKxOvkOSwp0tm5E9/2jQCSpJctUOSdA9D14xXZ2GcEFTnRrc+tI6tLA7ma4B5njpoPGMeTIpSpG3FicYb7/wDBD+aI5f7THIyN7hEjpfCicazfUli3HyipAY3o3PyMXUh20jk4s/fr0jK5fMb4r5RRZYtGnhzu8ozSa2vD+CTRtYWfQ6GgY4VRECIqIjkCXLO0BU5YDWLpNDAjT3WCjwPEIKco4346/WKibpzYw5ipm4jNwhFKXrVvOHW1sVM3ChgWJrXj+8clpO6kUY31t6xlqxSkvlNGZr8dIdwmLzJfUM4FweLRPi6FqhfEzSJhS5ypVmJJYgGjP+nSKqBKmYP9Ls0L7YfNmUmhDOA7Bnrwq8UlTcpckBhq9OT/ALxdR+VMCCYdYzkEXcV419WjWwU8CgDAFjfrrGH2BmKKnAAYktrp+I0u3ASzFutzSju4NInkjYRr+JClHKoF9NdX984riACGZ/xxhTASAgllPUkkjXlXqIJjaAqBZTe798BUpUiclZnTpzKpZvqOHGhaHZM5LXNqi3N+dIzcQixDnjowB0PhaHETkJRmBtVv7nrc8bxoa6onIyxMTnU70BbTpfm47ogDswoG8z5WPlHClluWGtuNfFhFUZkFBavkQ5I9RGtp+DNYOYK9Gfl78YvhMTkU7CxH7c4Ao1JOtYsJIdiRyY0/IjzSapnraCpmsC9Xr0rGphKoUUapGZ9CLg90ZqwAtgPlFX5dOsa2z8OVJUwSOaTqHu9+kZvUVxs1ennU1fQXDkVv14UOsEw2LSlLgXdn0Oo8fWFshQrKRmIctfR/B2iFTg52Sa60FLlxzjnNHY1OX7oy8if0f+X5iRn9tL/6g8DEjs8PzZ85Z6UI3o7OTQj00iouKVjuIWPpGDyb10Z+vkI05CCwsXjPmKYvy7o0cHN7PKWs3jbxdoOTrQ8dgf5ghCyhSglVKF/tEG15X6xS97+Ec2xsxU1fby5ZKACp3Aqxz0JcsR5RgLw8veU53m1oDWw0vEk0+ysVyWjZ/m0u2cNStdYunFy8pIUCHHe/B48/O2DMO+JcwaukO4ylqWag91i+OwsxEhJWlSWNSxb5la24RRqOqYeKuj0c+YShKiRwAs4bh3xkp2ukbvDvL0+/nCeC2mkSVgrKm/sI3Uqdhpa1YpsvZ5nKmlK0ZZaXmDUV/S2rFq0bpD8OKbl4J1To1htFBDg+XWGMBiUdqa1Ic3tQO+sKSdiJKAEzGJLOQDU8A4oA5PSLYXAr3FggjKRqG3ncuOTN1icZKXQWq0x3a2MSlRRXMQCFKqLngGGgtrGfPxcsKASoKBAsH5WN+Q0aPUL+F1zpaBnBAqoqBANq07/KMSXspMtK0lTZSElVN1spzCoPMHgW5wsc0UR5K6QjjdtqEtWVCQymGb9NdHBzE71LCO7Hw82ahK1CpJLswIcg06B3h/b+yUCVLmIU4Uved3IBbKSKUeM0bSXMShAIbL1cMankwtpFYzThcRtm2MfLBCAtJOoBDBz4atBMZRIcsBr+l3Yk6CsZWwtiTpinRLCgh6kDKol6VP5FIbnYRYmFM8KQcqQGtl0ZqKDp5xN8U+ybZkKx1SmqsrVDENRjTnTx4QGVik58qlAKsxJ/S/i8ewkfB8hSEzpSlykZVFYWQc6a1fRmt5VePnq8FlnrajKOUvSppX8xpxZIztIn+rrsdl4pKiplJoA9Wpaj+6xZW1AC+YP0J6UblBJfw6pKQshQcAtlqbUB4VFawyNmZ8uQJzE/KASSNAOb5T0iryxSEUFJtLwZQ2gh7i9aGkGGKGcqCnIJLJBJawAA0FKQntbYa5JQChe8S5KSOB+8bXwfhkjELMwEoCCkhiA7pUXf/KkwZTSjyXsJcVp+5TCSTNYpd7HiKMXBqI9PgsKQAUvQC7Oedq04w4rZkpUsrSCC/wA1OIcPyv3wM4lKCUZnKWtXUgV4xysmeWSXFHRxxxLHy8/n2Mcy5mYgJoTdhz0fn5QhiMPN3ktyenPn39wjdmSFdqVJ0FGs5uC46GE8XI3i6iGOnBgfvBlkV+PBt9Gmld++jzX8qXwV5RI1P4z/AOxfiP8A1jsdT4s/Y4Hw0aaBXkIVxKXcPXnBDMpAVXjCvc3oChW+nVo0ge4mnj7tGZ2m9Shfu5wxi8OJgKCSApwCm4JsfGDPbQ8FoP8AE23Z0lAkpQBLKWMxV1Zg5CegIDtx4R4peNDs7U7rx6/bOwpn8IodoZnZ5FEnMorISU2q1K620j5jisxU+Ys3y3t+Yv6XHGdlYSUcfKKv8+p9r2btNGSSlC5bqRLBqKukOwBcqpY841Z0kKRlUAQaMRTwj478G48zsRLlKSkS0pJJZmCQWc2uNbvH0fafxjIkpzZgtZFEJLmxIf8ASK1eMXqfTShNRjtmbFJzbpHzXGz+xXPl0JWFB+G8W7o9l8Py0jZZmNUoWlf92bIpSX6UNLV6x8zxGJMyZmNVKPe5NvEx9QOGVL2YEJABEiYSL79CGr+tR7ucbvVR4wjF9tqyzcXO1+dHmMbJUtctSF5FOxppRT2ooFArGvsPH5JKErdQKylJAcuSpyeT5j3x59WIUlKipt3QenWPUfDcpSkS843wh6i/y15E0icvlhT6HyxipWvJ67YeMVmlupk0GU2cjjr9xGbiMICsgoCQsnepQuQ73NrRSVj04WYkrcuSpks4CWJIrWvukbGG2UVJlz8xSFEqKCGJcuATqzAuw845eXUk/Bikqla8gNqbFaVKlLKWGYKAdnJBavM2PlHm0fD6ZS0HNVigup2FKMzOB6kR7PamNQqWhQUFkqKiQbN+0YG1cIVykzkLSZan+Ug1NraadTFZzcVHi9bslCUnJxl1Z6LZC0Jw8opcJCADpVq83d/GK7TUmfL7NE0IzEOSKtegoaltY8lh9p7v+IoFw+tQdUmqreULHbSkzQhbZVH5h1bmNNRBhBS3uxpQkpUj1+J2cSjsTMUs5UlJJAVmcs/IMKcHjyW2NhCUpG6P828DUMQEjgz+fKPXp2xUf0256k1drcY8tt05p2eUo9mp1LSQd0gMCm4APCmsDDKalvofHFuVGjkUpCQpiCBvAAEkAgEnQCgLAcdYzNnyMmKDE/O3JmDV6EeHOH5GPz5E/IXDKIdnoL03jz9ILskBc1ScwUAslxQMkhqAca9wh5ZpJtNaoCwKCtPd3/j+wztKRnSQRVYyJoKFQNHqw0fkY8xJmTsMrOthLmB1MHUkks4SlQUTlPCx0aPZz8LUWBBcECzUjB2ulKwwVvIYboAua2uwL98DFnhVdoOP0+XJPwvNpFv52vLUhyXAsEigpzJq5gWEwYeYomqlji+p1/1QjKkOHUS9GjXlJSmmZt5604UpCTl3Xk7K9NDDFKO37vYbEYwpIDEkefOsIBCih1ahh0OhiykFR4951tUR3F4YJlFIN6d126RNKqKJKKryZeZPH/hEjB/kK/8Arev3iR3eEP8At/I+Z+b/AK/zN6dOYe7xVJpWOqk8+cDCql4yJGy9UBWHIGr08YZOZQGVRBodQWPI2vaAS074GrvTXWLzZ5SuiXYXcAE1oHeC96LHo5sxTJUjKpKZUxSnJ3lZWApZIdb9aR8pwGdU0KlZUrBzJDtUlsqQb3twEfUtnYTPh5iQA5BBBs6h+rpHyv4rwgkTpacgSOzTvAkpUsMVM5rXd7of0aTlKHknDMscGvzv8/iM7a2dMlq7US1dlMEs5soSjMpCVFmAAq4blGfKDqCXCXNzYcy2kfQPhadh58lUmZNK5QkyypIJ0AdRJsx4co8TtfZqpGImSlB8rEKeikqDpPgY0YsnJuDW1/Q04si6vs29hfCwlkTCpK1izHdTzrUnnHutiykrkkKY/wBpDGovd7VNuMfONibdCAZc1TADcUf+Jar8I9d8H7T3QhLzMygl0vlTrwoyWr0jJ6uGRptkk1HRk/HGDEqcBLQGWh2FwxqWqdL08o9Sx7d/8qQ/HdT5VjK+N8IULC1FKECWZcsgFcxajVmNEgAHedxm50D8L/GMsS0y8QFAooFoAUSmlwSC4a/DpEuLliTXgM5XHlE9xsjZiZkx1ISoZSHUAaHR+Dx5bCfHJlBSJxMzKrcN9z9OmgYda2hnav8A/SpIlKlYXMVFLdooZQl/mI1Kq00EfPcRiQoAAZlWA48B4wmL08pP50Sxwbk3NHqdq7bUqRIVJllGdcwdmkuSoJ3KM6gGcgBqd0U+H0zJklAWFkJzBIAADHixc11Lco3ZnwyFIw0vOpM2WhYBSvdK1oSkvrlJ4NTrHgZ2KoXFUitb34XjRBpqor8tk4JT5KPh/wBT6zsT4Xk5f6iGKi6d4gi1Q1NYxfi34PMopmpWSgMNHTZnNiH5cBHPhX4vk4hCBMVkmpGWqsqqBsyV0DEAuKxofHnxNLMvspagpSspJBBASCCC4o5pTh3RjlGcZ30yUYzjk4AfhHZ6pilA1UU5uOp8PmFIexmAAUqSScwZRAJoDZzq7RlfAGNUMWHLhUtTtowB9RG/tyQoYmZNYsUSx37zgcaBPjEZya78Bi5LLxs8ztjZxRKcAEBUtnNhSnkPOJJ2lLzS0JAKlLSC1wAoHoLecYe1PiETZ+QKPZpo57sx6ad0IbM2jkxCFEAhOYpZyH0LvVrxZYZuNy/c6vw3wafsfUp81SRY2egoe/jHkp0g51AcnanBj1Zo0tl7YmTFKQoApEoksHqGDMBV1Kf3WhSC6i71v7vGOMvh+P8AZP0ylu6/x4M+agZA75qeBN4ekYmWoMCkkEuCasfOF5KwLgsr6QfBSkO9AongHaLSca3Zsn8Svp9/7gmZYFBvaGzNDGPmMkuNdO+BTpQJJYM9ffhFpuMHYnN043LD1EDtqgyek39zzH8ejivx/wD1HY7mlfoX/tP/AKxI71L2Z8zyfuh9aDq2ut/HWM6ZNZRqeENzprLZnsG+zesZePdJ4NfxiKia4S3THZM0d8OqAKX43jzeHxbq7o01YgsKuGpz7urwJY6Y8pUxbFDHiaZmH7TswAEhKhleruhRa76R5vaOGxWJKTOBIS4BOVwCQ7tUnryj2uD2mqXmJpukgGz6EAG708IxVTlu5qVcNX0pFcU5Rf6V+4vFTVPovsHZkzCndVmExCkGhS1QRUF68dI9ZtnYYxOFZG9NQncKh/UUkUUFq1cpLc2s9PO4TEAqcByLh9Hqecakrba0rIKlSyaUYlJenJj9Yz5ucpcl2eXytNfwPDYz4dxAlJndkrszUKoX7nfyjW+BNoKw9ZgYZ3ZWiW3iBxYcY9XPxKlywlYTlLgZRlJdwtxapcuL5ow8PsqXMJCnYJYg05XFrDxIivx/iY3Ga/gVybmpDmz5f81QoCZknyp0xZQoKKQhZSEjM1wEig8oyNpfB+LkzQDKUXJ3kEKBD3AFYawUoYclUsb6yRlDsPlaoLAU8zWPU7OxsyahKlrdYzDN3kWNKRGUnjlcP0+z/PcWGScYb2eLw3wNjFzMnYKTW62Skd566R7T4Q+CUSB205lzd5gQyUMSHD3JZwSzA0GsaWI2+tcyhAAAYC/N+Txlbd23NW01CVKSmWomXlKVk0rWoDOWa0Qlmy5Vxer/AD+ZWU8k0tB9orE2cpaSoBCClGVRAq+8wo7+gj5pg9m4ielIyKAXlBWpgliQMzkh7iPd7OxnaICkg7yQ6TcA2BFKwDYK5qUolKlpMoy2zOAoKASoUahBcO5s9Na48jxppLarsgrjuPk8pj/gzF4dYQqSpRTUFAKknm6RGp8LfDmJxCwDJmCWTvK+Sj1IUsM+lja0eyXjpssdmFEgimYBTAF8rkWv+I0J23FJEogkK7NQXqAocH1Lh4E/UzlGqX77KyyTcUktv+xp7O2Th8CkqQFgqYFSnJbwoH0F6Qj8Q7Z7SYJacwSl95IJLvXQhtPGA7TxalyZQJdncm9gw9YVAzLSxqG5u/2c+Ec7Ctvltu0QhgafxJPo+dDYWITMUjsVk71hQjj06xMDsSeZicspbO1AzEA8/HlH08yuzBDnKTrxt4U15xlnFEzLqBJGWv28O6NT9c30l+f+nTxZJZFLW6LfD2BnSFTc8qY60JAbKoUd65qAtC8/HKc/05wuPkHPgqNPEbQWkpclkioehuAzQnicens3Vd9A2g0PRo565SndXddC4ouHzS8/6MlG0hRpc7/aG9YewU7Msbi06VSz9/R4BLCSRcdbQ8ucAQW493OLyaekjozXhEyHMsl8rBq8zQ9aHugSCkh+F6W7tYZnzAXSLFvSKrlpyHRm/wCLfeAmRWlsxu3Vw84kDyJ/yeEdjtUj5y2DxQ+U5g7O4cetYxNpq3Xe7H29428ZLqOJLev1EZOIl1bR/PpaK9MMH02IYVWVyXsPCHUa1ZuMcThQpY0DF68LRYAhVR1cR5ytlJK6Y/Mwbg/qBFOPjGXPlgKL8KMdKhvMRo4ae4L1P7wrMH9QJHs1Pdb0j3QuNuyIkf1AQXoSw5C3m3jDEuQZh8x6xzFSy4IqwNmqT58Yew00BKCAOf8Ac97HjQU5xGUtaKNXT9huer+mAxDCwDGr0D9YT2cgh3s/EOGs7WpDc6cyST8oS/E2hfATCC5/u5H10jOtRZV+CmOSoJmFNXBPSla+cW2Zi1S0IKsu8bKIYJJuPEUim25ykpDWJYmnh31jECirIHqTR7AWaKxjyiNqtn0EykpAIbg+pgM5KavVwYU2fJJKlPmLMzABI5EX/EOrw4IcUpaMbSi+zybaE8O0sDKKDSpPiak9YeQXKE/Lq30fxheWi3BxBcZLPaOxZhrzvBml2yd26Ozy672Ghfy8Y6gZ9LX8f2gkuQTmOprb08POL4WUt3DsxFrlxboIzylRZe3sHmyx2KaPceP7QjhljdKhZTi9r3jRnyzkrSodvepjszDZgXsTx4NWIYs0cc1KfVnskW4yUe2MT1AoqNB3xmHCh0NbTiLa90ayUNu8qfWFsTKFANAPfhGaU/nfHp7QfTulXkz8ZNAdwCU698ZmMwwUk1cUv3UjTngFIT1fxpCONSwA6P16xb0+SUH8p0FihkXGQKSmvTjDMytIWkuSACKQaarKbWGkVfZqktnZWGuXPKCkV76+B+8DSsKJ0YWjkojQ8YYnK/InnPAxyOZ47HWPnBLGTQ9gQRe7ENoKNT1jOnKuau7/AL84PilgqqWBq4f0gc1FHNjQH6058Y09QtkluaSKZSSAgsqleZ5coFIwy8xSp/mNqmrfaNOXLEtOc2NrFuj63gcoFKgoUKmIfhx8oj8TzRq4NriUnyMrAEmgBaAdiszQQOHdZ34XMGxM7lV9Pbx3DTDXnpr0fhBc6ROKaZMTIpugVIS72/FYUE1aWSEih3TzcajTwpD6VEAm7gPFTR6Bz5RHnRaOlQvjMSShl1VRyP0mvL+6ndBsTPUE5QqjAPqLOX43gmIALEp3aA8aVPrHP7iRwLPX2YpFxaEnN3oBtSYVFKQXDuCq70ue7zjuFwWYhQFQ4LvQ1i6UPX5Rl8SL98aGCltLzgOSpz36XhXJxVBUrVGtJnHdTT70YRZSuo9/tCeGXmNqtfqePKNRKbeEYclxKwpi2GUQHNGi0zE5lA2+t+MWmkNT0+kJolOSSwOo4d8Tvk7Y3GjawuKAFP7QX+kdwOLd1FgKOPfCMpLFJFiW7qn8QfZynSpJ1OvD36xHJBPvq/5DON9LZsTp4I74BMJPQN61ihFm08HaKzaUrpr7MZJL2LwjQwrGDONWBHf17oAZ+ZuMCWOBBL6XioAKnoPLg8JjhbVB4xirDrkOHf6fvGRi0bv3jUmTmDa6RkzZJqTbhr75RbDHbtlsblFrXkHgyK1bu6QypDl3MJy1cfyIZlznDv4+caH7muf6gktYdqP3VgglMHoG9/iKSQk1br3QZKaEwbIzZldongvziRxuZ84kdekfPbMnFSnYMOPr78ICuYflqEtQVZ/Yg+0lAzCACW8jaKqO7uigoX6/Ut4xSc30Njgl8xVZGRKbip1ufrHZKSTY60rDQlhKUuGv9A3IVH4gktitJsCz9QPfjGSU1bro2wg6p9imOU4SeTDz+8UwiQXYVZ/B3hrFSkZkgkNlv6V8YXkpI3raaaiCpKiXCyFDpfnBVSiG4kfeHESv6Yajmh0NqtxLQrPxBKhyDcony5PQVFKNsKoESw1lO5vxo3dA5GHBNgeNe6LylkJINE6PWv7iOoSGfRvZiuOVdkcivaKbOwRKgFEcWN9I05NApIFnHLi7xnn+0nVx6XA5Q+jO4Y20JanH3whZtNjQi0i0jMCHaznu8ofRVNDcUiqpdnZrGkHBDRmyS5FYRooZdGFIpMksYPnat+PGOY+S4eJO00VsXnSgk0s4hiTLIWrWo8wfxAZirDgIelqCkBQ1v6RPI+grs6FgG8WVMAheekuMpY+sGTJFa/vEJJeSjSFZrB1cK8v3ipmFmpy9aweYloElYqzU9Y9VbRTTW1ZQu29UwvOG6xGsNZwSxLc7wtjd2oq2vvWDdyK41VIU7Phb3+IclpbQQpLSSRetbw2mXZq/asUkXyM4sgAkCr+zBZa6d0cIFm9tEkymfkK15Q6VkJSjWzO3/wBI8R9okWz8x5xI6v2RwvuZ68Mkk0Z+BejmtRw9ITmDIhWtQ3jw6Qxj5mUhjWt+L/eF8ZhVJSKEj3YR53yTl5ZaG4VHwhgS3Skva442Pg4rDGFbMmlXFzx5eMJJVfdatjeG0ZUrS5YkDLUeDczrGaTfTN6Ue4+Tu0JClbwS4agHDRvWE1ki41L8rU8Y0VFN03cggHUO4pzZxCmIymmYBWb5XD2GnQQIvSiZ7UZMYkF0kJNE1Hlr09IWTJDg3uT+IdSppYykENozQAT07zKS4d2NANT0v4QqbVtDNRkQ7yKJoCb87R1TMA1OvupikkOCBYVoTrbyjmJnsmqk1LfMHccu+G5eERo7JDqDUuQ3X8RrYjDhVTQopQMamleNIykAJqohL8SxrwHk0bmHxKexBBBJNCS7t31hJzcGpIZRUk0w8pO6Hvzu/OOTUkat74QZM1BZAWlSgXYEPTk70haZjUb28kkO4BBL8wK3iMG3LopVItJdRs2sOYhQbpbrC2ExCCCoKSyXCiCGBF3OkWk46WqnaIJ4Zg57nj07b66PJKtHJ2Gd9XH7xbAgpQocD9B9Xgk3FITdaR1UB6mKmdLSCoqABF8wAI5G0Z5O1VFPqGQmxN45krzeKKx8psxmICeJUGfq92iicWh82dJHHMGGt7GF2e7Cz6JZ9e7vhRYA1HFgKecWx20ZYykqQEnUqA6sXgG0MZLtnSkEWKgP2o0JCDbWnspF0iBYNq9NYFihunuhPZAVlJWbk0OnCnDnrGgspoCoDqQPDjGnLjWPJxTuh8GRyipSVFJKagHTh7rDCU6cOEBM9GYALSS7fMH8Lvyg0xSU7y1BKeJIA6VhNseUiJFPfjBJ1EkgaXiCelR3dGci1edv3ji68bQ8bslpnn97n/5RIbzDiryiR2uf0OJx+olMLrIYndoG1Ne4xVKnBSSAohw976d8Xnzi+6WNRD0rDJUkFw5DuPMRjz8se5/n1Or6KcJRpfi9hGThgyWKSbl6vWA9qO0lKWEAS1VUqwSxavJRpHThxLmGpYnppbrFixVUDKTYhxCLTF7teAU6TLTLyK380yXNdQqAQQtupADRMbjMq0raWlOQgZkh8xAA5ks4Ah3EFKw7MbWctWgfr5wOXKSpKQqp0cBqWNdWikckauVszzxN6QFWGSqYiWwIllRIYfLlChyvxhXG4ZJmTGUiWJvZpFN4sTmLDjcmNJOz1A5gGJueQ0PGwEHXsBZZRS5NrUel9HpaJLLGLVy/33/UMVxVGJgMOBMS7KMtDEtVwpvRocMhKhMCkyw5o7P8tSYZRggyyUgZjUaHj4n6wAbNRkUkJFXLcXhpZE32Cm40gOAQSiWR2ROSYwX8oBO6/daHcJhUZAUIkLAlfKp0nK5KlIWrm926xfZmy0KUkLlpL3cVFPQRtTNhyso3EkpSAHSKM9QBzJMRyZ48+Nvf+RYY2t2Ym1Vj+upCQ6pEkgpAz5VK3yOeWhaKzpqB8ksFFGKZgQTrZIfxjZl7LlglkpzfqYBRBqQ4qzwnL2TKStQCBU1oGrFVJRj+w+3peS8mSe1nKDZO0UlSGASUNQjmFOPtFcFgilEmkpUxImAlSXJuwzaCo9vDyMIlKSyU1d2AD9eMWwmBQBuoSlg1AzB3bo5eIudIrHHQjiMHkmSz2YWllkpaj6gPc1JAPCAYOUMkr/DZU0lKCXQmWysqVcgbjSkbZwSSoLKQVAXao6cNbcYoNjSR/wDFLqSTui5v75RL4yqn+d/X6npR9jFxEhG4ECSF/wAQO1Afsypqit0DdtSLhKAlWQSisTP6oST2ebVgS5AS1A4vSNZWyZGspDAv8ouwD+AHhCmI2ZLZxKRlBLAJAZ2D++UeeaL1v8+40ISbe/2EsdLSUzRllEdrLLD5WLcPlfnrpHcdhnM1xJ7N0OVPRIFQgCxfQQ8dlyykpyJUDycF2e/IDwgczBS1ElcpFAGOWtaWtCLKvd/lfX6FPhvx4OS8AkOo9mf6hBIAC0kiiS9wzRnY3Db0w9kJmZsqiU00FzRiAaXjYmSkuTlH+pqtoO7SFZmy5ZyuhJKGyuHYCwHCPQyU7b/P4orBNLZSVJ/xc4QvdT8wSMpIbMOAJdzqRrHFSwZqgtIUUoRkfLlU75sqlUoowyjCoqyBmV8zC+tT3wWds9CktkSw0bxYaXh+W/z6CcKYlspQ7SYMuU7hLTM6dWAawFbUjUUKHvgUnCJSd0BJoKACgsD0c+MHXbuguVuz3S2Yf8LziQZz+ryEcjq8mcqkJbR17vSHpHyy+p+sSJE//of8j/cr6D9C+5nbS+f/ALj6mAH6RyJE32Vh0hpVpff6xzQe+ESJCR6HfZqztf8AT940MF8o6D0EdiRgy/pQku2ITfn7lf8AJUK4f5v+0xIkWh0KhzB/4h6/SNKdaOxI9D/lh+6DL9D+4kPmHSBD5x1PpEiRfJ+qX7/3PY+kMTPtBcPEiRDwXkGMcVEiRkXaJIoL98L4n5VdT9I5EivktHsrh7GOG6un3iRITyF9lFWHvhA03iRIoOg/D3pBR83vgYkSCwMsm0Rdj70iRIogGREiRI6pz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g;base64,/9j/4AAQSkZJRgABAQAAAQABAAD/2wCEAAkGBhQSERUUExQWFBQWGBgaGBgXGBsZFxgYHRwXHR0aHBYZHCceGhokGhgXHy8gIycpLS0sGh4xNTAqNSYsLCkBCQoKDgwOGg8PGiwlHyQsLCwsLC8sLCwqNCwsLCwsLCwsLCwsLCwsLCwsLCwsLCwsLCwsLCwsLCwsLCwsLCwsLP/AABEIAOEA4QMBIgACEQEDEQH/xAAbAAACAwEBAQAAAAAAAAAAAAADBAACBQEGB//EAEAQAAECBAMFBgUCBAUEAwEAAAECEQADITEEEkEFIlFhcROBkaGx8AYywdHhUvEUFSNCM2JykrJTgqLSQ2PiB//EABoBAAMBAQEBAAAAAAAAAAAAAAECAwQFAAb/xAAvEQACAgICAQIFAgYDAQAAAAAAAQIRAyESMUEEURMiYYHwMnGRobHR4fEzUsEF/9oADAMBAAIRAxEAPwAC1kEg28tde614qpFQqrvofXlWGVy6e6wtMmMRQ84+elLejvRjoriSWdy8cwq1FANS/Pv1NorjwWDd8Ukk5QkcSesevQ3EPJmlq0J52McXOJo+vv6wZKRlDu9HimIOgZxVtYS7ZVxS2LyJRzE5lHqX5ePWG0KOuvGJIw7C3s3gqEPW8K5uw8EJzpSlUGYG4exHAw9IzC5dhFkppFkp9mFlO1QVFIIJrxdZIJHny/MSTIKrQxikA118yIi3sLpHcO4Som2kXwqFAHgbR2T8o9IiEkFv7W73f7QrZNnTh00JpWCoW4igrHCDxMJYKDpcx3sy+kClKZTQXtbwtsNIoDFygiKJVB11g2LQBRgYZ+cFUYGwB4k0hkAUnO4J8+PCKgEoIaoOr21h5YeKTJfCnfD2j3JmcmcyCpYINRx4M0W2coEu7hrEW6xMalgQDQj8XPC8CkFiQlg1+bVd9bxWrWhebscXLqQka05xVKyHCqM8NYUguwB9dD3V0gONlqLqZw2nKMvemboyVpowezVwMSC/xiv0+RiRu5SMnCJzGTGAALk6dHYwpNmMQ5Fx79BBJi3IpaxpCq5h7q9e6/sw/bGiqQ2tmrQ6cH6+MVkIzAGx5W8fOFxOJSS4e/kPx4jgIcwh3UnQ/v7EBqkFMbybohdCXWdW9+EPyFMCC1z+Y4qXTq/t4inQ7Ai0RKa27/xFmFzeIlXX6QBghQAzG4ryMRCCTSKzDR3hjZ7pJcHRj7tpC+LA3Q7LQwYd8VVR3NPOIjVXf3QuWUrqRTxEIkRsLJFGHGCy0mKJIlpY6VPrFJGKFjfXjT0j1WEIgOO7TpBEpiJl1ADN0g6UtSJtjUKy6qPKl9ImLmndpx6fiLyyyjExgoFBh7raG8i+CuHnufdYYmlg5aFyqxoOsQzgdeg/eBVsHgJMqOAhYTmejnjA8bPypcuPu7ae7RQFjavvxisY6JyYc4hgOkKz8fVgmvXv9IgURmd3At49wiqpzkZUvQtSoI5jlSHUd9AbOIxGdLh9eFG48OsKJmEIPM8tHc9H8gIqjEJQVJCXKhuigu9z1ZoDIQoPmDBTsTax/fuiiSSYeLbSRv7O+QNZ9OLB349Yd7RhW3nGLImKSknqQRVwAK8oelTCpNwfYjHkjuzVHegX8PzV4fiOwpXiqJF+P1MnIRnJKVVpbTwgJlMBoXcN6cNGtwhkEmtNBTTo8AUasS3WtPfrFkafAtOWGG7Xz/aNHCAZRCcqXmVV20jQwqGBa3rByPVCxWzqRT36e7wyr5E9/wBIDlr3coK8RZSgExRdLB4szH3ZyfrF46tmHMA+Lx6zxaXJcsaQ7KkhN9NYSvlbgPWHSlwwLxNiTAGbmNuEGw6QCSPP3p9YAUkd9K+EFlJdvO/vWGaJItikDK/Ch8RTjCcoZqDX6ECndDC8XkJcf2vpeLYWrOwfhxNY8rSGY3lc+vKDZXF4WCQHGhtx0i0qaavTh+3u8QaHs6uSRaKYygAtf6a9YOZ784X2hiRZuHdBhdoWXQlOnFQTbhXjFp4o7XN6U9tEyBJJPNj1D/WLqNLA8OBizpCGXMkKupVxQXLUZuhEOTMSVBzThyPLm0Lz1g9acKUhTFYtwBql66dLRoSbolJ0NduVKU6nBZ6cOUcn4llAkkO4YORo27oekDwk/MkNe5c6uSGtAVrqVJsAB0YCj9W8oHHZ69C3aJd2fiCN1zc0NKtGucSWQUhwKqazNzvr4RgEmrs+r04+caacT8oc1BFsoAqPrBzQui+GSpnJoIIUCrIS/BxSjC1rnlG1hZgKCHqH9LHnGOQQ/wA1A2ju7kAcGMO4eelAOlHZtW18Ihl3FJlYRbbcfuYPaL/UPGOw5/MEe1RI2W/+pg+4WWoACoOvusCnpSbRZDa0bwji2Jt7aI1s3XorK62vz4RoiqaC3K0ZzNoG5cvrGjKO752gT6PRWzqU1teLplbwHOJLFYvKO+H4xByKVon8PvZSeP4gU9ZU3QCDYiay34QqDSPJ+QJDKd3Kb0t4wzKW4IHI+I4xlTJppw5XgmExRDpF6kP7sI9WhZwH5l6mhIp1p6gRbGTWSwdywizjVuvA3EUlnPWlz1LU9fWApeWT4gzhhUtWoJ6PWmtB4RSSvKA/dfj6VgwAA+bnU6Mx8KQkqYEqLksB33ty4/vFErAayKqGsC2iN3mHtXSM+RtJIVqw04c/SNZEwFLjh7ETa4PYWm+hfA1+bx98mgOMV/Ta6tDDUmlAaNQNbv8ApCW0Z4CkVrWne3drBSuQClW+W4YB9KfWKYZBMvUfM2p/EERiQ1tb98DXJd8xVlNWGgOlKQ+xWLT1MwD6V1N+97QnPw6qJc6AcKn7vHZ+JJcOco+V604eId4XlKIqC/fZj7MaoRaRGTVjQwpSveoBSnt9YGpJdRAJYOa7o1oeLkho7MnOHLEsx5UUK+VIvhsY7ISmhIdnOgdh4vB2tnlsSKd4g0L34VtB3UomhIYkdHZ4sEZcwzBQct6PygkiQlZKnNEmxNKMAxhHP3NKxOvkOSwp0tm5E9/2jQCSpJctUOSdA9D14xXZ2GcEFTnRrc+tI6tLA7ma4B5njpoPGMeTIpSpG3FicYb7/wDBD+aI5f7THIyN7hEjpfCicazfUli3HyipAY3o3PyMXUh20jk4s/fr0jK5fMb4r5RRZYtGnhzu8ozSa2vD+CTRtYWfQ6GgY4VRECIqIjkCXLO0BU5YDWLpNDAjT3WCjwPEIKco4346/WKibpzYw5ipm4jNwhFKXrVvOHW1sVM3ChgWJrXj+8clpO6kUY31t6xlqxSkvlNGZr8dIdwmLzJfUM4FweLRPi6FqhfEzSJhS5ypVmJJYgGjP+nSKqBKmYP9Ls0L7YfNmUmhDOA7Bnrwq8UlTcpckBhq9OT/ALxdR+VMCCYdYzkEXcV419WjWwU8CgDAFjfrrGH2BmKKnAAYktrp+I0u3ASzFutzSju4NInkjYRr+JClHKoF9NdX984riACGZ/xxhTASAgllPUkkjXlXqIJjaAqBZTe798BUpUiclZnTpzKpZvqOHGhaHZM5LXNqi3N+dIzcQixDnjowB0PhaHETkJRmBtVv7nrc8bxoa6onIyxMTnU70BbTpfm47ogDswoG8z5WPlHClluWGtuNfFhFUZkFBavkQ5I9RGtp+DNYOYK9Gfl78YvhMTkU7CxH7c4Ao1JOtYsJIdiRyY0/IjzSapnraCpmsC9Xr0rGphKoUUapGZ9CLg90ZqwAtgPlFX5dOsa2z8OVJUwSOaTqHu9+kZvUVxs1ennU1fQXDkVv14UOsEw2LSlLgXdn0Oo8fWFshQrKRmIctfR/B2iFTg52Sa60FLlxzjnNHY1OX7oy8if0f+X5iRn9tL/6g8DEjs8PzZ85Z6UI3o7OTQj00iouKVjuIWPpGDyb10Z+vkI05CCwsXjPmKYvy7o0cHN7PKWs3jbxdoOTrQ8dgf5ghCyhSglVKF/tEG15X6xS97+Ec2xsxU1fby5ZKACp3Aqxz0JcsR5RgLw8veU53m1oDWw0vEk0+ysVyWjZ/m0u2cNStdYunFy8pIUCHHe/B48/O2DMO+JcwaukO4ylqWag91i+OwsxEhJWlSWNSxb5la24RRqOqYeKuj0c+YShKiRwAs4bh3xkp2ukbvDvL0+/nCeC2mkSVgrKm/sI3Uqdhpa1YpsvZ5nKmlK0ZZaXmDUV/S2rFq0bpD8OKbl4J1To1htFBDg+XWGMBiUdqa1Ic3tQO+sKSdiJKAEzGJLOQDU8A4oA5PSLYXAr3FggjKRqG3ncuOTN1icZKXQWq0x3a2MSlRRXMQCFKqLngGGgtrGfPxcsKASoKBAsH5WN+Q0aPUL+F1zpaBnBAqoqBANq07/KMSXspMtK0lTZSElVN1spzCoPMHgW5wsc0UR5K6QjjdtqEtWVCQymGb9NdHBzE71LCO7Hw82ahK1CpJLswIcg06B3h/b+yUCVLmIU4Uved3IBbKSKUeM0bSXMShAIbL1cMankwtpFYzThcRtm2MfLBCAtJOoBDBz4atBMZRIcsBr+l3Yk6CsZWwtiTpinRLCgh6kDKol6VP5FIbnYRYmFM8KQcqQGtl0ZqKDp5xN8U+ybZkKx1SmqsrVDENRjTnTx4QGVik58qlAKsxJ/S/i8ewkfB8hSEzpSlykZVFYWQc6a1fRmt5VePnq8FlnrajKOUvSppX8xpxZIztIn+rrsdl4pKiplJoA9Wpaj+6xZW1AC+YP0J6UblBJfw6pKQshQcAtlqbUB4VFawyNmZ8uQJzE/KASSNAOb5T0iryxSEUFJtLwZQ2gh7i9aGkGGKGcqCnIJLJBJawAA0FKQntbYa5JQChe8S5KSOB+8bXwfhkjELMwEoCCkhiA7pUXf/KkwZTSjyXsJcVp+5TCSTNYpd7HiKMXBqI9PgsKQAUvQC7Oedq04w4rZkpUsrSCC/wA1OIcPyv3wM4lKCUZnKWtXUgV4xysmeWSXFHRxxxLHy8/n2Mcy5mYgJoTdhz0fn5QhiMPN3ktyenPn39wjdmSFdqVJ0FGs5uC46GE8XI3i6iGOnBgfvBlkV+PBt9Gmld++jzX8qXwV5RI1P4z/AOxfiP8A1jsdT4s/Y4Hw0aaBXkIVxKXcPXnBDMpAVXjCvc3oChW+nVo0ge4mnj7tGZ2m9Shfu5wxi8OJgKCSApwCm4JsfGDPbQ8FoP8AE23Z0lAkpQBLKWMxV1Zg5CegIDtx4R4peNDs7U7rx6/bOwpn8IodoZnZ5FEnMorISU2q1K620j5jisxU+Ys3y3t+Yv6XHGdlYSUcfKKv8+p9r2btNGSSlC5bqRLBqKukOwBcqpY841Z0kKRlUAQaMRTwj478G48zsRLlKSkS0pJJZmCQWc2uNbvH0fafxjIkpzZgtZFEJLmxIf8ASK1eMXqfTShNRjtmbFJzbpHzXGz+xXPl0JWFB+G8W7o9l8Py0jZZmNUoWlf92bIpSX6UNLV6x8zxGJMyZmNVKPe5NvEx9QOGVL2YEJABEiYSL79CGr+tR7ucbvVR4wjF9tqyzcXO1+dHmMbJUtctSF5FOxppRT2ooFArGvsPH5JKErdQKylJAcuSpyeT5j3x59WIUlKipt3QenWPUfDcpSkS843wh6i/y15E0icvlhT6HyxipWvJ67YeMVmlupk0GU2cjjr9xGbiMICsgoCQsnepQuQ73NrRSVj04WYkrcuSpks4CWJIrWvukbGG2UVJlz8xSFEqKCGJcuATqzAuw845eXUk/Bikqla8gNqbFaVKlLKWGYKAdnJBavM2PlHm0fD6ZS0HNVigup2FKMzOB6kR7PamNQqWhQUFkqKiQbN+0YG1cIVykzkLSZan+Ug1NraadTFZzcVHi9bslCUnJxl1Z6LZC0Jw8opcJCADpVq83d/GK7TUmfL7NE0IzEOSKtegoaltY8lh9p7v+IoFw+tQdUmqreULHbSkzQhbZVH5h1bmNNRBhBS3uxpQkpUj1+J2cSjsTMUs5UlJJAVmcs/IMKcHjyW2NhCUpG6P828DUMQEjgz+fKPXp2xUf0256k1drcY8tt05p2eUo9mp1LSQd0gMCm4APCmsDDKalvofHFuVGjkUpCQpiCBvAAEkAgEnQCgLAcdYzNnyMmKDE/O3JmDV6EeHOH5GPz5E/IXDKIdnoL03jz9ILskBc1ScwUAslxQMkhqAca9wh5ZpJtNaoCwKCtPd3/j+wztKRnSQRVYyJoKFQNHqw0fkY8xJmTsMrOthLmB1MHUkks4SlQUTlPCx0aPZz8LUWBBcECzUjB2ulKwwVvIYboAua2uwL98DFnhVdoOP0+XJPwvNpFv52vLUhyXAsEigpzJq5gWEwYeYomqlji+p1/1QjKkOHUS9GjXlJSmmZt5604UpCTl3Xk7K9NDDFKO37vYbEYwpIDEkefOsIBCih1ahh0OhiykFR4951tUR3F4YJlFIN6d126RNKqKJKKryZeZPH/hEjB/kK/8Arev3iR3eEP8At/I+Z+b/AK/zN6dOYe7xVJpWOqk8+cDCql4yJGy9UBWHIGr08YZOZQGVRBodQWPI2vaAS074GrvTXWLzZ5SuiXYXcAE1oHeC96LHo5sxTJUjKpKZUxSnJ3lZWApZIdb9aR8pwGdU0KlZUrBzJDtUlsqQb3twEfUtnYTPh5iQA5BBBs6h+rpHyv4rwgkTpacgSOzTvAkpUsMVM5rXd7of0aTlKHknDMscGvzv8/iM7a2dMlq7US1dlMEs5soSjMpCVFmAAq4blGfKDqCXCXNzYcy2kfQPhadh58lUmZNK5QkyypIJ0AdRJsx4co8TtfZqpGImSlB8rEKeikqDpPgY0YsnJuDW1/Q04si6vs29hfCwlkTCpK1izHdTzrUnnHutiykrkkKY/wBpDGovd7VNuMfONibdCAZc1TADcUf+Jar8I9d8H7T3QhLzMygl0vlTrwoyWr0jJ6uGRptkk1HRk/HGDEqcBLQGWh2FwxqWqdL08o9Sx7d/8qQ/HdT5VjK+N8IULC1FKECWZcsgFcxajVmNEgAHedxm50D8L/GMsS0y8QFAooFoAUSmlwSC4a/DpEuLliTXgM5XHlE9xsjZiZkx1ISoZSHUAaHR+Dx5bCfHJlBSJxMzKrcN9z9OmgYda2hnav8A/SpIlKlYXMVFLdooZQl/mI1Kq00EfPcRiQoAAZlWA48B4wmL08pP50Sxwbk3NHqdq7bUqRIVJllGdcwdmkuSoJ3KM6gGcgBqd0U+H0zJklAWFkJzBIAADHixc11Lco3ZnwyFIw0vOpM2WhYBSvdK1oSkvrlJ4NTrHgZ2KoXFUitb34XjRBpqor8tk4JT5KPh/wBT6zsT4Xk5f6iGKi6d4gi1Q1NYxfi34PMopmpWSgMNHTZnNiH5cBHPhX4vk4hCBMVkmpGWqsqqBsyV0DEAuKxofHnxNLMvspagpSspJBBASCCC4o5pTh3RjlGcZ30yUYzjk4AfhHZ6pilA1UU5uOp8PmFIexmAAUqSScwZRAJoDZzq7RlfAGNUMWHLhUtTtowB9RG/tyQoYmZNYsUSx37zgcaBPjEZya78Bi5LLxs8ztjZxRKcAEBUtnNhSnkPOJJ2lLzS0JAKlLSC1wAoHoLecYe1PiETZ+QKPZpo57sx6ad0IbM2jkxCFEAhOYpZyH0LvVrxZYZuNy/c6vw3wafsfUp81SRY2egoe/jHkp0g51AcnanBj1Zo0tl7YmTFKQoApEoksHqGDMBV1Kf3WhSC6i71v7vGOMvh+P8AZP0ylu6/x4M+agZA75qeBN4ekYmWoMCkkEuCasfOF5KwLgsr6QfBSkO9AongHaLSca3Zsn8Svp9/7gmZYFBvaGzNDGPmMkuNdO+BTpQJJYM9ffhFpuMHYnN043LD1EDtqgyek39zzH8ejivx/wD1HY7mlfoX/tP/AKxI71L2Z8zyfuh9aDq2ut/HWM6ZNZRqeENzprLZnsG+zesZePdJ4NfxiKia4S3THZM0d8OqAKX43jzeHxbq7o01YgsKuGpz7urwJY6Y8pUxbFDHiaZmH7TswAEhKhleruhRa76R5vaOGxWJKTOBIS4BOVwCQ7tUnryj2uD2mqXmJpukgGz6EAG708IxVTlu5qVcNX0pFcU5Rf6V+4vFTVPovsHZkzCndVmExCkGhS1QRUF68dI9ZtnYYxOFZG9NQncKh/UUkUUFq1cpLc2s9PO4TEAqcByLh9Hqecakrba0rIKlSyaUYlJenJj9Yz5ucpcl2eXytNfwPDYz4dxAlJndkrszUKoX7nfyjW+BNoKw9ZgYZ3ZWiW3iBxYcY9XPxKlywlYTlLgZRlJdwtxapcuL5ow8PsqXMJCnYJYg05XFrDxIivx/iY3Ga/gVybmpDmz5f81QoCZknyp0xZQoKKQhZSEjM1wEig8oyNpfB+LkzQDKUXJ3kEKBD3AFYawUoYclUsb6yRlDsPlaoLAU8zWPU7OxsyahKlrdYzDN3kWNKRGUnjlcP0+z/PcWGScYb2eLw3wNjFzMnYKTW62Skd566R7T4Q+CUSB205lzd5gQyUMSHD3JZwSzA0GsaWI2+tcyhAAAYC/N+Txlbd23NW01CVKSmWomXlKVk0rWoDOWa0Qlmy5Vxer/AD+ZWU8k0tB9orE2cpaSoBCClGVRAq+8wo7+gj5pg9m4ielIyKAXlBWpgliQMzkh7iPd7OxnaICkg7yQ6TcA2BFKwDYK5qUolKlpMoy2zOAoKASoUahBcO5s9Na48jxppLarsgrjuPk8pj/gzF4dYQqSpRTUFAKknm6RGp8LfDmJxCwDJmCWTvK+Sj1IUsM+lja0eyXjpssdmFEgimYBTAF8rkWv+I0J23FJEogkK7NQXqAocH1Lh4E/UzlGqX77KyyTcUktv+xp7O2Th8CkqQFgqYFSnJbwoH0F6Qj8Q7Z7SYJacwSl95IJLvXQhtPGA7TxalyZQJdncm9gw9YVAzLSxqG5u/2c+Ec7Ctvltu0QhgafxJPo+dDYWITMUjsVk71hQjj06xMDsSeZicspbO1AzEA8/HlH08yuzBDnKTrxt4U15xlnFEzLqBJGWv28O6NT9c30l+f+nTxZJZFLW6LfD2BnSFTc8qY60JAbKoUd65qAtC8/HKc/05wuPkHPgqNPEbQWkpclkioehuAzQnicens3Vd9A2g0PRo565SndXddC4ouHzS8/6MlG0hRpc7/aG9YewU7Msbi06VSz9/R4BLCSRcdbQ8ucAQW493OLyaekjozXhEyHMsl8rBq8zQ9aHugSCkh+F6W7tYZnzAXSLFvSKrlpyHRm/wCLfeAmRWlsxu3Vw84kDyJ/yeEdjtUj5y2DxQ+U5g7O4cetYxNpq3Xe7H29428ZLqOJLev1EZOIl1bR/PpaK9MMH02IYVWVyXsPCHUa1ZuMcThQpY0DF68LRYAhVR1cR5ytlJK6Y/Mwbg/qBFOPjGXPlgKL8KMdKhvMRo4ae4L1P7wrMH9QJHs1Pdb0j3QuNuyIkf1AQXoSw5C3m3jDEuQZh8x6xzFSy4IqwNmqT58Yew00BKCAOf8Ac97HjQU5xGUtaKNXT9huer+mAxDCwDGr0D9YT2cgh3s/EOGs7WpDc6cyST8oS/E2hfATCC5/u5H10jOtRZV+CmOSoJmFNXBPSla+cW2Zi1S0IKsu8bKIYJJuPEUim25ykpDWJYmnh31jECirIHqTR7AWaKxjyiNqtn0EykpAIbg+pgM5KavVwYU2fJJKlPmLMzABI5EX/EOrw4IcUpaMbSi+zybaE8O0sDKKDSpPiak9YeQXKE/Lq30fxheWi3BxBcZLPaOxZhrzvBml2yd26Ozy672Ghfy8Y6gZ9LX8f2gkuQTmOprb08POL4WUt3DsxFrlxboIzylRZe3sHmyx2KaPceP7QjhljdKhZTi9r3jRnyzkrSodvepjszDZgXsTx4NWIYs0cc1KfVnskW4yUe2MT1AoqNB3xmHCh0NbTiLa90ayUNu8qfWFsTKFANAPfhGaU/nfHp7QfTulXkz8ZNAdwCU698ZmMwwUk1cUv3UjTngFIT1fxpCONSwA6P16xb0+SUH8p0FihkXGQKSmvTjDMytIWkuSACKQaarKbWGkVfZqktnZWGuXPKCkV76+B+8DSsKJ0YWjkojQ8YYnK/InnPAxyOZ47HWPnBLGTQ9gQRe7ENoKNT1jOnKuau7/AL84PilgqqWBq4f0gc1FHNjQH6058Y09QtkluaSKZSSAgsqleZ5coFIwy8xSp/mNqmrfaNOXLEtOc2NrFuj63gcoFKgoUKmIfhx8oj8TzRq4NriUnyMrAEmgBaAdiszQQOHdZ34XMGxM7lV9Pbx3DTDXnpr0fhBc6ROKaZMTIpugVIS72/FYUE1aWSEih3TzcajTwpD6VEAm7gPFTR6Bz5RHnRaOlQvjMSShl1VRyP0mvL+6ndBsTPUE5QqjAPqLOX43gmIALEp3aA8aVPrHP7iRwLPX2YpFxaEnN3oBtSYVFKQXDuCq70ue7zjuFwWYhQFQ4LvQ1i6UPX5Rl8SL98aGCltLzgOSpz36XhXJxVBUrVGtJnHdTT70YRZSuo9/tCeGXmNqtfqePKNRKbeEYclxKwpi2GUQHNGi0zE5lA2+t+MWmkNT0+kJolOSSwOo4d8Tvk7Y3GjawuKAFP7QX+kdwOLd1FgKOPfCMpLFJFiW7qn8QfZynSpJ1OvD36xHJBPvq/5DON9LZsTp4I74BMJPQN61ihFm08HaKzaUrpr7MZJL2LwjQwrGDONWBHf17oAZ+ZuMCWOBBL6XioAKnoPLg8JjhbVB4xirDrkOHf6fvGRi0bv3jUmTmDa6RkzZJqTbhr75RbDHbtlsblFrXkHgyK1bu6QypDl3MJy1cfyIZlznDv4+caH7muf6gktYdqP3VgglMHoG9/iKSQk1br3QZKaEwbIzZldongvziRxuZ84kdekfPbMnFSnYMOPr78ICuYflqEtQVZ/Yg+0lAzCACW8jaKqO7uigoX6/Ut4xSc30Njgl8xVZGRKbip1ufrHZKSTY60rDQlhKUuGv9A3IVH4gktitJsCz9QPfjGSU1bro2wg6p9imOU4SeTDz+8UwiQXYVZ/B3hrFSkZkgkNlv6V8YXkpI3raaaiCpKiXCyFDpfnBVSiG4kfeHESv6Yajmh0NqtxLQrPxBKhyDcony5PQVFKNsKoESw1lO5vxo3dA5GHBNgeNe6LylkJINE6PWv7iOoSGfRvZiuOVdkcivaKbOwRKgFEcWN9I05NApIFnHLi7xnn+0nVx6XA5Q+jO4Y20JanH3whZtNjQi0i0jMCHaznu8ofRVNDcUiqpdnZrGkHBDRmyS5FYRooZdGFIpMksYPnat+PGOY+S4eJO00VsXnSgk0s4hiTLIWrWo8wfxAZirDgIelqCkBQ1v6RPI+grs6FgG8WVMAheekuMpY+sGTJFa/vEJJeSjSFZrB1cK8v3ipmFmpy9aweYloElYqzU9Y9VbRTTW1ZQu29UwvOG6xGsNZwSxLc7wtjd2oq2vvWDdyK41VIU7Phb3+IclpbQQpLSSRetbw2mXZq/asUkXyM4sgAkCr+zBZa6d0cIFm9tEkymfkK15Q6VkJSjWzO3/wBI8R9okWz8x5xI6v2RwvuZ68Mkk0Z+BejmtRw9ITmDIhWtQ3jw6Qxj5mUhjWt+L/eF8ZhVJSKEj3YR53yTl5ZaG4VHwhgS3Skva442Pg4rDGFbMmlXFzx5eMJJVfdatjeG0ZUrS5YkDLUeDczrGaTfTN6Ue4+Tu0JClbwS4agHDRvWE1ki41L8rU8Y0VFN03cggHUO4pzZxCmIymmYBWb5XD2GnQQIvSiZ7UZMYkF0kJNE1Hlr09IWTJDg3uT+IdSppYykENozQAT07zKS4d2NANT0v4QqbVtDNRkQ7yKJoCb87R1TMA1OvupikkOCBYVoTrbyjmJnsmqk1LfMHccu+G5eERo7JDqDUuQ3X8RrYjDhVTQopQMamleNIykAJqohL8SxrwHk0bmHxKexBBBJNCS7t31hJzcGpIZRUk0w8pO6Hvzu/OOTUkat74QZM1BZAWlSgXYEPTk70haZjUb28kkO4BBL8wK3iMG3LopVItJdRs2sOYhQbpbrC2ExCCCoKSyXCiCGBF3OkWk46WqnaIJ4Zg57nj07b66PJKtHJ2Gd9XH7xbAgpQocD9B9Xgk3FITdaR1UB6mKmdLSCoqABF8wAI5G0Z5O1VFPqGQmxN45krzeKKx8psxmICeJUGfq92iicWh82dJHHMGGt7GF2e7Cz6JZ9e7vhRYA1HFgKecWx20ZYykqQEnUqA6sXgG0MZLtnSkEWKgP2o0JCDbWnspF0iBYNq9NYFihunuhPZAVlJWbk0OnCnDnrGgspoCoDqQPDjGnLjWPJxTuh8GRyipSVFJKagHTh7rDCU6cOEBM9GYALSS7fMH8Lvyg0xSU7y1BKeJIA6VhNseUiJFPfjBJ1EkgaXiCelR3dGci1edv3ji68bQ8bslpnn97n/5RIbzDiryiR2uf0OJx+olMLrIYndoG1Ne4xVKnBSSAohw976d8Xnzi+6WNRD0rDJUkFw5DuPMRjz8se5/n1Or6KcJRpfi9hGThgyWKSbl6vWA9qO0lKWEAS1VUqwSxavJRpHThxLmGpYnppbrFixVUDKTYhxCLTF7teAU6TLTLyK380yXNdQqAQQtupADRMbjMq0raWlOQgZkh8xAA5ks4Ah3EFKw7MbWctWgfr5wOXKSpKQqp0cBqWNdWikckauVszzxN6QFWGSqYiWwIllRIYfLlChyvxhXG4ZJmTGUiWJvZpFN4sTmLDjcmNJOz1A5gGJueQ0PGwEHXsBZZRS5NrUel9HpaJLLGLVy/33/UMVxVGJgMOBMS7KMtDEtVwpvRocMhKhMCkyw5o7P8tSYZRggyyUgZjUaHj4n6wAbNRkUkJFXLcXhpZE32Cm40gOAQSiWR2ROSYwX8oBO6/daHcJhUZAUIkLAlfKp0nK5KlIWrm926xfZmy0KUkLlpL3cVFPQRtTNhyso3EkpSAHSKM9QBzJMRyZ48+Nvf+RYY2t2Ym1Vj+upCQ6pEkgpAz5VK3yOeWhaKzpqB8ksFFGKZgQTrZIfxjZl7LlglkpzfqYBRBqQ4qzwnL2TKStQCBU1oGrFVJRj+w+3peS8mSe1nKDZO0UlSGASUNQjmFOPtFcFgilEmkpUxImAlSXJuwzaCo9vDyMIlKSyU1d2AD9eMWwmBQBuoSlg1AzB3bo5eIudIrHHQjiMHkmSz2YWllkpaj6gPc1JAPCAYOUMkr/DZU0lKCXQmWysqVcgbjSkbZwSSoLKQVAXao6cNbcYoNjSR/wDFLqSTui5v75RL4yqn+d/X6npR9jFxEhG4ECSF/wAQO1Afsypqit0DdtSLhKAlWQSisTP6oST2ebVgS5AS1A4vSNZWyZGspDAv8ouwD+AHhCmI2ZLZxKRlBLAJAZ2D++UeeaL1v8+40ISbe/2EsdLSUzRllEdrLLD5WLcPlfnrpHcdhnM1xJ7N0OVPRIFQgCxfQQ8dlyykpyJUDycF2e/IDwgczBS1ElcpFAGOWtaWtCLKvd/lfX6FPhvx4OS8AkOo9mf6hBIAC0kiiS9wzRnY3Db0w9kJmZsqiU00FzRiAaXjYmSkuTlH+pqtoO7SFZmy5ZyuhJKGyuHYCwHCPQyU7b/P4orBNLZSVJ/xc4QvdT8wSMpIbMOAJdzqRrHFSwZqgtIUUoRkfLlU75sqlUoowyjCoqyBmV8zC+tT3wWds9CktkSw0bxYaXh+W/z6CcKYlspQ7SYMuU7hLTM6dWAawFbUjUUKHvgUnCJSd0BJoKACgsD0c+MHXbuguVuz3S2Yf8LziQZz+ryEcjq8mcqkJbR17vSHpHyy+p+sSJE//of8j/cr6D9C+5nbS+f/ALj6mAH6RyJE32Vh0hpVpff6xzQe+ESJCR6HfZqztf8AT940MF8o6D0EdiRgy/pQku2ITfn7lf8AJUK4f5v+0xIkWh0KhzB/4h6/SNKdaOxI9D/lh+6DL9D+4kPmHSBD5x1PpEiRfJ+qX7/3PY+kMTPtBcPEiRDwXkGMcVEiRkXaJIoL98L4n5VdT9I5EivktHsrh7GOG6un3iRITyF9lFWHvhA03iRIoOg/D3pBR83vgYkSCwMsm0Rdj70iRIogGREiRI6pzD//2Q=="/>
          <p:cNvSpPr>
            <a:spLocks noChangeAspect="1" noChangeArrowheads="1"/>
          </p:cNvSpPr>
          <p:nvPr/>
        </p:nvSpPr>
        <p:spPr bwMode="auto">
          <a:xfrm>
            <a:off x="63500" y="-10414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t2.gstatic.com/images?q=tbn:ANd9GcTWswBCy16a7kK5gV3tFpQYbSbH_sFYr7H4FNnw7IxtRc_oXW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2819400" cy="211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1341437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Samantha is doing a lab in her fifth grade science class. She needs to compare the masses of two blocks of wood. Which tool should she use?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817663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533400" cy="109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724400"/>
            <a:ext cx="812362" cy="93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191000"/>
            <a:ext cx="1676400" cy="7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th242.photobucket.com/albums/ff108/Kamerker/Science%20graphics/th_scale-1.gif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715000"/>
            <a:ext cx="1295400" cy="7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80772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sz="28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1625" name="Text Box 10"/>
          <p:cNvSpPr txBox="1">
            <a:spLocks noChangeArrowheads="1"/>
          </p:cNvSpPr>
          <p:nvPr/>
        </p:nvSpPr>
        <p:spPr bwMode="auto">
          <a:xfrm>
            <a:off x="685800" y="838200"/>
            <a:ext cx="7696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The answer is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65840">
            <a:off x="4539521" y="627978"/>
            <a:ext cx="1283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590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We measure mass by using a balance. The graduated cylinder, beaker and the ruler are used to measure volume not mass.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://www.medicalscale1.com/wp-content/uploads/2010/12/triple-beam-balance-p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648200"/>
            <a:ext cx="2971800" cy="1792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sz="4500" dirty="0" smtClean="0"/>
              <a:t>SC.5.P.8.1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en-US" sz="2700" dirty="0" smtClean="0"/>
              <a:t>Benchmark: </a:t>
            </a:r>
            <a:r>
              <a:rPr lang="en-US" sz="2800" b="1" dirty="0" smtClean="0"/>
              <a:t>Compare and contrast the basic properties of solids, liquids, and gases, such as mass, volume, color, texture, and temperature.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Essential Question: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What are the similarities and differences of the basic properties of solids, liquids, and gases?</a:t>
            </a:r>
            <a:endParaRPr lang="en-US" sz="28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>
                <a:solidFill>
                  <a:srgbClr val="FF0000"/>
                </a:solidFill>
              </a:rPr>
              <a:t>Vocabulary: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700" dirty="0" smtClean="0"/>
              <a:t>solid					gas		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700" dirty="0" smtClean="0"/>
              <a:t>Liquid				volume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700" dirty="0" smtClean="0"/>
              <a:t>mass					texture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27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Summarizing</a:t>
            </a:r>
          </a:p>
        </p:txBody>
      </p:sp>
      <p:sp>
        <p:nvSpPr>
          <p:cNvPr id="188419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6180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200" dirty="0" smtClean="0"/>
              <a:t>Pass a piece of paper around the table. Each group member adds a detail that answers the question. Keep the paper                   moving until time is called- see                how many ideas your group can       generate!</a:t>
            </a:r>
          </a:p>
          <a:p>
            <a:pPr>
              <a:buFont typeface="Wingdings 2" pitchFamily="18" charset="2"/>
              <a:buNone/>
            </a:pPr>
            <a:r>
              <a:rPr lang="en-US" sz="3200" dirty="0" smtClean="0"/>
              <a:t>Essential Question: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What properties can be used to describe a substance?</a:t>
            </a:r>
          </a:p>
        </p:txBody>
      </p:sp>
      <p:pic>
        <p:nvPicPr>
          <p:cNvPr id="188420" name="Picture 4" descr="MCj04404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2678112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4953000"/>
          </a:xfrm>
        </p:spPr>
        <p:txBody>
          <a:bodyPr/>
          <a:lstStyle/>
          <a:p>
            <a:pPr marL="495300" indent="-495300">
              <a:buFont typeface="Wingdings 2" pitchFamily="18" charset="2"/>
              <a:buNone/>
            </a:pPr>
            <a:r>
              <a:rPr lang="en-US" sz="3200" dirty="0" smtClean="0"/>
              <a:t>Number your paper from 1-4, select the answers that you think are correct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Which of the following instruments would be needed to determine the volume of liquid in a small jar? 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200" dirty="0" smtClean="0"/>
              <a:t>A meter stick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graduated cylinder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larger jar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sz="3000" dirty="0" smtClean="0"/>
              <a:t>A metric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2. </a:t>
            </a:r>
            <a:r>
              <a:rPr lang="en-US" sz="2800" dirty="0" smtClean="0"/>
              <a:t>Kyle and Jan are comparing two samples of matter. They make a table of the properties of each sample. </a:t>
            </a:r>
            <a:r>
              <a:rPr lang="en-US" sz="2400" b="1" dirty="0" smtClean="0"/>
              <a:t>PROPERTIES OF SAMPLES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dirty="0" smtClean="0"/>
              <a:t>	</a:t>
            </a:r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None/>
            </a:pPr>
            <a:endParaRPr lang="en-US" sz="1400" dirty="0" smtClean="0"/>
          </a:p>
          <a:p>
            <a:pPr marL="514350" indent="-514350">
              <a:buNone/>
            </a:pPr>
            <a:r>
              <a:rPr lang="en-US" sz="2400" dirty="0" smtClean="0"/>
              <a:t>Which property provides the </a:t>
            </a:r>
            <a:r>
              <a:rPr lang="en-US" sz="2400" b="1" dirty="0" smtClean="0"/>
              <a:t>best evidence that both samples are solids rather than liquids? </a:t>
            </a:r>
            <a:endParaRPr lang="en-US" sz="2400" dirty="0" smtClean="0"/>
          </a:p>
          <a:p>
            <a:pPr marL="881063" lvl="1" indent="-514350">
              <a:buNone/>
            </a:pPr>
            <a:r>
              <a:rPr lang="en-US" dirty="0" smtClean="0"/>
              <a:t>a. </a:t>
            </a:r>
            <a:r>
              <a:rPr lang="en-US" dirty="0" smtClean="0"/>
              <a:t>color</a:t>
            </a:r>
            <a:r>
              <a:rPr lang="en-US" dirty="0" smtClean="0"/>
              <a:t>				c. </a:t>
            </a:r>
            <a:r>
              <a:rPr lang="en-US" dirty="0" smtClean="0"/>
              <a:t>shape</a:t>
            </a:r>
            <a:r>
              <a:rPr lang="en-US" dirty="0" smtClean="0"/>
              <a:t>	</a:t>
            </a:r>
          </a:p>
          <a:p>
            <a:pPr marL="881063" lvl="1" indent="-514350">
              <a:buNone/>
            </a:pPr>
            <a:r>
              <a:rPr lang="en-US" dirty="0" smtClean="0"/>
              <a:t>b. </a:t>
            </a:r>
            <a:r>
              <a:rPr lang="en-US" dirty="0" smtClean="0"/>
              <a:t>mass</a:t>
            </a:r>
            <a:r>
              <a:rPr lang="en-US" dirty="0" smtClean="0"/>
              <a:t>				d. </a:t>
            </a:r>
            <a:r>
              <a:rPr lang="en-US" dirty="0" smtClean="0"/>
              <a:t>volume</a:t>
            </a:r>
            <a:endParaRPr lang="en-US" dirty="0" smtClean="0"/>
          </a:p>
          <a:p>
            <a:pPr marL="881063" lvl="1" indent="-514350">
              <a:buNone/>
            </a:pPr>
            <a:endParaRPr lang="en-US" sz="3000" dirty="0" smtClean="0"/>
          </a:p>
          <a:p>
            <a:pPr marL="881063" lvl="1" indent="-514350">
              <a:buNone/>
            </a:pPr>
            <a:endParaRPr lang="en-US" sz="3000" dirty="0" smtClean="0"/>
          </a:p>
          <a:p>
            <a:pPr marL="881063" lvl="1" indent="-514350">
              <a:buNone/>
            </a:pPr>
            <a:endParaRPr lang="en-US" sz="3000" dirty="0" smtClean="0"/>
          </a:p>
          <a:p>
            <a:pPr marL="881063" lvl="1" indent="-514350">
              <a:buFont typeface="+mj-lt"/>
              <a:buAutoNum type="alphaLcPeriod"/>
            </a:pPr>
            <a:endParaRPr lang="en-US" sz="3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2819400"/>
          <a:ext cx="6934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Mass (grams)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Shape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Pyramid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Cube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Volume (milliliters)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8229600" cy="1981199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3. </a:t>
            </a:r>
            <a:r>
              <a:rPr lang="en-US" sz="2800" dirty="0" smtClean="0"/>
              <a:t>Mrs. Wilson needs 35 </a:t>
            </a:r>
            <a:r>
              <a:rPr lang="en-US" sz="2800" dirty="0" err="1" smtClean="0"/>
              <a:t>mL</a:t>
            </a:r>
            <a:r>
              <a:rPr lang="en-US" sz="2800" dirty="0" smtClean="0"/>
              <a:t> of vinegar to do a science demonstration for her class. Which tool should she use to measure the correct amount of vinegar?</a:t>
            </a: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47025"/>
            <a:ext cx="533400" cy="109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267200"/>
            <a:ext cx="1676400" cy="74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th242.photobucket.com/albums/ff108/Kamerker/Science%20graphics/th_scale-1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5890225"/>
            <a:ext cx="1295400" cy="7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09800" y="3124200"/>
            <a:ext cx="449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  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      . 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   .</a:t>
            </a:r>
          </a:p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en-US" sz="2400" dirty="0" smtClean="0">
                <a:solidFill>
                  <a:srgbClr val="0070C0"/>
                </a:solidFill>
              </a:rPr>
              <a:t>  .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800600"/>
            <a:ext cx="42483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mtClean="0"/>
              <a:t>Check Your Understanding</a:t>
            </a:r>
          </a:p>
        </p:txBody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4. </a:t>
            </a:r>
            <a:r>
              <a:rPr lang="en-US" dirty="0" smtClean="0"/>
              <a:t>Which property of matter can be used to easily separate aluminum cans from steel cans at a recycling center? </a:t>
            </a:r>
          </a:p>
          <a:p>
            <a:pPr marL="881063" lvl="1" indent="-514350">
              <a:buFont typeface="+mj-lt"/>
              <a:buAutoNum type="alphaLcPeriod"/>
            </a:pPr>
            <a:r>
              <a:rPr lang="en-US" dirty="0" smtClean="0"/>
              <a:t>m</a:t>
            </a:r>
            <a:r>
              <a:rPr lang="en-US" dirty="0" smtClean="0"/>
              <a:t>agnetic attraction</a:t>
            </a:r>
            <a:endParaRPr lang="en-US" dirty="0" smtClean="0"/>
          </a:p>
          <a:p>
            <a:pPr marL="881063" lvl="1" indent="-514350">
              <a:buFont typeface="+mj-lt"/>
              <a:buAutoNum type="alphaLcPeriod"/>
            </a:pPr>
            <a:r>
              <a:rPr lang="en-US" dirty="0" smtClean="0"/>
              <a:t>r</a:t>
            </a:r>
            <a:r>
              <a:rPr lang="en-US" dirty="0" smtClean="0"/>
              <a:t>eaction to oxygen</a:t>
            </a:r>
            <a:endParaRPr lang="en-US" dirty="0" smtClean="0"/>
          </a:p>
          <a:p>
            <a:pPr marL="881063" lvl="1" indent="-514350">
              <a:buFont typeface="+mj-lt"/>
              <a:buAutoNum type="alphaLcPeriod"/>
            </a:pPr>
            <a:r>
              <a:rPr lang="en-US" dirty="0" smtClean="0"/>
              <a:t>h</a:t>
            </a:r>
            <a:r>
              <a:rPr lang="en-US" dirty="0" smtClean="0"/>
              <a:t>eat conduction</a:t>
            </a:r>
            <a:endParaRPr lang="en-US" dirty="0" smtClean="0"/>
          </a:p>
          <a:p>
            <a:pPr marL="881063" lvl="1" indent="-514350">
              <a:buFont typeface="+mj-lt"/>
              <a:buAutoNum type="alphaLcPeriod"/>
            </a:pPr>
            <a:r>
              <a:rPr lang="en-US" dirty="0" smtClean="0"/>
              <a:t>e</a:t>
            </a:r>
            <a:r>
              <a:rPr lang="en-US" dirty="0" smtClean="0"/>
              <a:t>lectrical conductivity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Your Answers</a:t>
            </a:r>
          </a:p>
        </p:txBody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2713037"/>
          </a:xfrm>
        </p:spPr>
        <p:txBody>
          <a:bodyPr/>
          <a:lstStyle/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B 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C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A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3600" dirty="0" smtClean="0"/>
              <a:t>A</a:t>
            </a:r>
          </a:p>
          <a:p>
            <a:pPr marL="495300" indent="-495300">
              <a:buFont typeface="Wingdings 2" pitchFamily="18" charset="2"/>
              <a:buAutoNum type="arabicPeriod"/>
            </a:pPr>
            <a:endParaRPr lang="en-US" sz="3600" dirty="0" smtClean="0"/>
          </a:p>
          <a:p>
            <a:pPr marL="495300" indent="-495300">
              <a:buNone/>
            </a:pPr>
            <a:endParaRPr lang="en-US" sz="3600" dirty="0" smtClean="0"/>
          </a:p>
          <a:p>
            <a:pPr marL="495300" indent="-495300">
              <a:buFont typeface="Wingdings 2" pitchFamily="18" charset="2"/>
              <a:buNone/>
            </a:pPr>
            <a:endParaRPr lang="en-US" sz="3600" dirty="0" smtClean="0"/>
          </a:p>
        </p:txBody>
      </p:sp>
      <p:pic>
        <p:nvPicPr>
          <p:cNvPr id="118791" name="Picture 7" descr="MCj04298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1447800"/>
            <a:ext cx="1892300" cy="2403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3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7924800" cy="2209801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000" dirty="0" smtClean="0"/>
              <a:t>	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dirty="0" smtClean="0"/>
              <a:t>	In your science journal explain the similarities and differences of the basic properties of solids, liquids, and gases?</a:t>
            </a:r>
          </a:p>
          <a:p>
            <a:pPr>
              <a:lnSpc>
                <a:spcPct val="80000"/>
              </a:lnSpc>
              <a:buNone/>
            </a:pPr>
            <a:endParaRPr lang="en-US" sz="3600" dirty="0" smtClean="0"/>
          </a:p>
        </p:txBody>
      </p:sp>
      <p:sp>
        <p:nvSpPr>
          <p:cNvPr id="119810" name="Rectangle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dirty="0" smtClean="0"/>
              <a:t>Summary Question</a:t>
            </a:r>
          </a:p>
        </p:txBody>
      </p:sp>
      <p:pic>
        <p:nvPicPr>
          <p:cNvPr id="1031" name="Picture 7" descr="C:\Documents and Settings\laura.holland\Local Settings\Temporary Internet Files\Content.IE5\1ISGJNZJ\MP9004447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0"/>
            <a:ext cx="3552345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laura.holland\Local Settings\Temporary Internet Files\Content.IE5\3N2QYUPD\MP9102209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1903476" cy="2541672"/>
          </a:xfrm>
          <a:prstGeom prst="rect">
            <a:avLst/>
          </a:prstGeom>
          <a:noFill/>
        </p:spPr>
      </p:pic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6172200" cy="781050"/>
          </a:xfrm>
        </p:spPr>
        <p:txBody>
          <a:bodyPr/>
          <a:lstStyle/>
          <a:p>
            <a:r>
              <a:rPr lang="en-US" sz="4600" dirty="0" smtClean="0"/>
              <a:t>Solid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5638800" cy="4419600"/>
          </a:xfrm>
        </p:spPr>
        <p:txBody>
          <a:bodyPr/>
          <a:lstStyle/>
          <a:p>
            <a:r>
              <a:rPr lang="en-US" sz="2800" dirty="0" smtClean="0"/>
              <a:t>Solids keep their shape and volume.  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Even some very small solids like sand keep their shape when they are moved or put in a container.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Example– If you put a baseball on a table it does not change it’s shape or it’s  size.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1027" name="Picture 3" descr="C:\Documents and Settings\laura.holland\Local Settings\Temporary Internet Files\Content.IE5\CZ72A6G0\MC90043707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62000"/>
            <a:ext cx="2762250" cy="2762250"/>
          </a:xfrm>
          <a:prstGeom prst="rect">
            <a:avLst/>
          </a:prstGeom>
          <a:noFill/>
        </p:spPr>
      </p:pic>
      <p:pic>
        <p:nvPicPr>
          <p:cNvPr id="2050" name="Picture 2" descr="C:\Documents and Settings\laura.holland\Local Settings\Temporary Internet Files\Content.IE5\X3R7H0WI\MC90043625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laura.holland\Local Settings\Temporary Internet Files\Content.IE5\1ISGJNZJ\MP9004001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838200"/>
            <a:ext cx="2420243" cy="2989540"/>
          </a:xfrm>
          <a:prstGeom prst="rect">
            <a:avLst/>
          </a:prstGeom>
          <a:noFill/>
        </p:spPr>
      </p:pic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295400"/>
            <a:ext cx="4953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Liquid has the ability to flow.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Liquids have a definite volume, but they do not have a definite shape; they take on the shape of their container.</a:t>
            </a:r>
          </a:p>
          <a:p>
            <a:pPr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Example – If you have a one liter of milk in a bottle and you pour it in a bowl you still have one liter of milk but it is now a different shape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Liquid</a:t>
            </a:r>
            <a:endParaRPr lang="en-US" sz="48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2051" name="Picture 3" descr="C:\Documents and Settings\laura.holland\Local Settings\Temporary Internet Files\Content.IE5\CZ72A6G0\MP90040742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81400"/>
            <a:ext cx="2374422" cy="29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t1.gstatic.com/images?q=tbn:ANd9GcTB2u61bkssOZQsBuik6jXjMVW5a3jz6wswi8YO0EAGjDbhHs9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2314575" cy="1971676"/>
          </a:xfrm>
          <a:prstGeom prst="rect">
            <a:avLst/>
          </a:prstGeom>
          <a:noFill/>
        </p:spPr>
      </p:pic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1600200" cy="762000"/>
          </a:xfrm>
        </p:spPr>
        <p:txBody>
          <a:bodyPr/>
          <a:lstStyle/>
          <a:p>
            <a:r>
              <a:rPr lang="en-US" sz="4400" dirty="0" smtClean="0"/>
              <a:t>Gas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676400"/>
            <a:ext cx="5181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Gases have not definite volume and no definite shape.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Example – Air in a </a:t>
            </a:r>
            <a:r>
              <a:rPr lang="en-US" sz="2800" dirty="0" smtClean="0"/>
              <a:t>balloon takes </a:t>
            </a:r>
            <a:r>
              <a:rPr lang="en-US" sz="2800" dirty="0" smtClean="0"/>
              <a:t>the shape and volume of the bottle. Carbon dioxide gas is compressed </a:t>
            </a:r>
            <a:r>
              <a:rPr lang="en-US" sz="2800" dirty="0" smtClean="0"/>
              <a:t>and dissolved in soda, when </a:t>
            </a:r>
            <a:r>
              <a:rPr lang="en-US" sz="2800" dirty="0" smtClean="0"/>
              <a:t>the cap is </a:t>
            </a:r>
            <a:r>
              <a:rPr lang="en-US" sz="2800" dirty="0" smtClean="0"/>
              <a:t>removed the </a:t>
            </a:r>
            <a:r>
              <a:rPr lang="en-US" sz="2800" dirty="0" smtClean="0"/>
              <a:t>carbon dioxide escapes and </a:t>
            </a:r>
            <a:r>
              <a:rPr lang="en-US" sz="2800" dirty="0" smtClean="0"/>
              <a:t>expands to fill the </a:t>
            </a:r>
            <a:r>
              <a:rPr lang="en-US" sz="2800" dirty="0" smtClean="0"/>
              <a:t>room.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4098" name="Picture 2" descr="C:\Documents and Settings\laura.holland\Local Settings\Temporary Internet Files\Content.IE5\X3R7H0WI\MP90042765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667000"/>
            <a:ext cx="1676400" cy="1676400"/>
          </a:xfrm>
          <a:prstGeom prst="rect">
            <a:avLst/>
          </a:prstGeom>
          <a:noFill/>
        </p:spPr>
      </p:pic>
      <p:pic>
        <p:nvPicPr>
          <p:cNvPr id="40962" name="Picture 2" descr="http://t3.gstatic.com/images?q=tbn:ANd9GcSzmYFuoXF5B-iN5z6OAWeIHm9NPE1h_5wWmdgQeZN4mYRThKUq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343400"/>
            <a:ext cx="2590800" cy="1943100"/>
          </a:xfrm>
          <a:prstGeom prst="rect">
            <a:avLst/>
          </a:prstGeom>
          <a:noFill/>
        </p:spPr>
      </p:pic>
      <p:pic>
        <p:nvPicPr>
          <p:cNvPr id="40964" name="Picture 4" descr="http://t0.gstatic.com/images?q=tbn:ANd9GcQjfjJ1PnxDiw2IaXGyQZlDIpfOLYAjz9ec_zYsI0RFPm4ndF1kf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715000"/>
            <a:ext cx="786581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781050"/>
          </a:xfrm>
        </p:spPr>
        <p:txBody>
          <a:bodyPr/>
          <a:lstStyle/>
          <a:p>
            <a:r>
              <a:rPr lang="en-US" sz="4600" dirty="0" smtClean="0"/>
              <a:t>Comparing the States of Matter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80772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Solid – has a definite shape and definite volume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Liquid – has a definite volume but takes the shape of its container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Gas – takes the shape and volume of its container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34818" name="Picture 2" descr="http://t0.gstatic.com/images?q=tbn:ANd9GcTj29FegNhaVj7AZTdU56mHgAhIBYrSCh0SCwJ8rfnbFwH157PE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6670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Summarizing</a:t>
            </a:r>
          </a:p>
        </p:txBody>
      </p:sp>
      <p:sp>
        <p:nvSpPr>
          <p:cNvPr id="186371" name="Rectangle 3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6781800" cy="43894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800" dirty="0" smtClean="0"/>
              <a:t>Fill in the graphic organizer below by comparing the general properties of Solids, Liquids and Gases.</a:t>
            </a:r>
          </a:p>
        </p:txBody>
      </p:sp>
      <p:pic>
        <p:nvPicPr>
          <p:cNvPr id="186373" name="Picture 5" descr="MCj040773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57200"/>
            <a:ext cx="1828800" cy="1828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505200" y="3200400"/>
            <a:ext cx="2133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67000" y="4267200"/>
            <a:ext cx="2133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4267200"/>
            <a:ext cx="21336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335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579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Liquid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5867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3810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Definite shape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594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definite volume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definite shape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518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Definite volume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838200"/>
          </a:xfrm>
        </p:spPr>
        <p:txBody>
          <a:bodyPr/>
          <a:lstStyle/>
          <a:p>
            <a:r>
              <a:rPr lang="en-US" sz="4400" dirty="0" smtClean="0"/>
              <a:t>Comparing and Contrasting Matter 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876800" cy="39624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Matter (solids, liquids and gases) can be described by its properties </a:t>
            </a:r>
          </a:p>
          <a:p>
            <a:r>
              <a:rPr lang="en-US" sz="2800" dirty="0" smtClean="0"/>
              <a:t>Some properties can be measured.</a:t>
            </a:r>
          </a:p>
          <a:p>
            <a:r>
              <a:rPr lang="en-US" sz="2800" dirty="0" smtClean="0"/>
              <a:t>Some properties are observable </a:t>
            </a:r>
            <a:r>
              <a:rPr lang="en-US" sz="2800" dirty="0" smtClean="0"/>
              <a:t>without </a:t>
            </a:r>
            <a:r>
              <a:rPr lang="en-US" sz="2800" dirty="0" smtClean="0"/>
              <a:t>being measured.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29701" name="Picture 5" descr="C:\Documents and Settings\laura.holland\Local Settings\Temporary Internet Files\Content.IE5\2QJQ4EVB\MP9003905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98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title"/>
          </p:nvPr>
        </p:nvSpPr>
        <p:spPr>
          <a:xfrm>
            <a:off x="228600" y="685800"/>
            <a:ext cx="3276600" cy="781050"/>
          </a:xfrm>
        </p:spPr>
        <p:txBody>
          <a:bodyPr/>
          <a:lstStyle/>
          <a:p>
            <a:r>
              <a:rPr lang="en-US" sz="4400" dirty="0" smtClean="0"/>
              <a:t>Mass</a:t>
            </a:r>
          </a:p>
        </p:txBody>
      </p:sp>
      <p:sp>
        <p:nvSpPr>
          <p:cNvPr id="100354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1447800"/>
            <a:ext cx="4038600" cy="32766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800" dirty="0" smtClean="0"/>
              <a:t>Mass is the amount of matter in a substance (solid, liquid or gas)</a:t>
            </a:r>
          </a:p>
          <a:p>
            <a:pPr lvl="1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Mass can be measured by using a balance or a spring scale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Mass is measured in grams (g)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200" dirty="0" smtClean="0"/>
          </a:p>
        </p:txBody>
      </p:sp>
      <p:pic>
        <p:nvPicPr>
          <p:cNvPr id="27649" name="Picture 1" descr="C:\Documents and Settings\laura.holland\Local Settings\Temporary Internet Files\Content.IE5\SAKKVYPP\MC9003524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953000"/>
            <a:ext cx="2362200" cy="164674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/>
          </p:cNvSpPr>
          <p:nvPr/>
        </p:nvSpPr>
        <p:spPr bwMode="auto">
          <a:xfrm>
            <a:off x="4495800" y="304800"/>
            <a:ext cx="2667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Volume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C:\Documents and Settings\laura.holland\Local Settings\Temporary Internet Files\Content.IE5\SAKKVYPP\MC900433845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-228600"/>
            <a:ext cx="1828572" cy="1828572"/>
          </a:xfrm>
          <a:prstGeom prst="rect">
            <a:avLst/>
          </a:prstGeom>
          <a:noFill/>
        </p:spPr>
      </p:pic>
      <p:pic>
        <p:nvPicPr>
          <p:cNvPr id="27651" name="Picture 3" descr="C:\Documents and Settings\laura.holland\Local Settings\Temporary Internet Files\Content.IE5\CZ72A6G0\MP900446708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2667000"/>
            <a:ext cx="1295400" cy="2438399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4495800" y="10668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is the amount of space that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latin typeface="+mn-lt"/>
              </a:rPr>
              <a:t>matter (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solid, liquid or gas) takes up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sz="2400" dirty="0" smtClean="0">
                <a:latin typeface="+mn-lt"/>
              </a:rPr>
              <a:t>Volume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be measured by using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graduated cylinder, a beaker, measuring cups </a:t>
            </a:r>
            <a:r>
              <a:rPr lang="en-US" sz="2400" noProof="0" dirty="0" smtClean="0">
                <a:latin typeface="+mn-lt"/>
              </a:rPr>
              <a:t>or measuring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spoons. </a:t>
            </a: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sz="2400" dirty="0" smtClean="0">
                <a:latin typeface="+mn-lt"/>
              </a:rPr>
              <a:t>Volume is measured in milliliters (</a:t>
            </a:r>
            <a:r>
              <a:rPr lang="en-US" sz="2400" dirty="0" err="1" smtClean="0">
                <a:latin typeface="+mn-lt"/>
              </a:rPr>
              <a:t>mL</a:t>
            </a:r>
            <a:r>
              <a:rPr lang="en-US" sz="2400" dirty="0" smtClean="0">
                <a:latin typeface="+mn-lt"/>
              </a:rPr>
              <a:t>) or </a:t>
            </a:r>
            <a:r>
              <a:rPr lang="en-US" sz="2400" dirty="0" smtClean="0">
                <a:latin typeface="+mn-lt"/>
              </a:rPr>
              <a:t>liters (L</a:t>
            </a:r>
            <a:r>
              <a:rPr lang="en-US" sz="2400" dirty="0" smtClean="0">
                <a:latin typeface="+mn-lt"/>
              </a:rPr>
              <a:t>)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lvl="0" indent="-273050" eaLnBrk="0" hangingPunct="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400" dirty="0" smtClean="0">
                <a:latin typeface="+mn-lt"/>
              </a:rPr>
              <a:t>Volume of regular solids can be calculated by multiplying </a:t>
            </a:r>
            <a:r>
              <a:rPr lang="en-US" sz="2400" i="1" dirty="0" smtClean="0">
                <a:latin typeface="+mn-lt"/>
              </a:rPr>
              <a:t>length x width x </a:t>
            </a:r>
            <a:r>
              <a:rPr lang="en-US" sz="2400" i="1" dirty="0" smtClean="0">
                <a:latin typeface="+mn-lt"/>
              </a:rPr>
              <a:t>height</a:t>
            </a:r>
            <a:r>
              <a:rPr lang="en-US" sz="2400" dirty="0" smtClean="0">
                <a:latin typeface="+mn-lt"/>
              </a:rPr>
              <a:t> and described in cubic </a:t>
            </a:r>
            <a:r>
              <a:rPr lang="en-US" sz="2400" dirty="0" smtClean="0">
                <a:latin typeface="+mn-lt"/>
              </a:rPr>
              <a:t>centimeters (cm</a:t>
            </a:r>
            <a:r>
              <a:rPr lang="en-US" sz="2400" baseline="30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4739</TotalTime>
  <Words>1639</Words>
  <Application>Microsoft Office PowerPoint</Application>
  <PresentationFormat>On-screen Show (4:3)</PresentationFormat>
  <Paragraphs>301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Elementary Science</vt:lpstr>
      <vt:lpstr>SC.5.P.8.1</vt:lpstr>
      <vt:lpstr>Solid</vt:lpstr>
      <vt:lpstr>Slide 4</vt:lpstr>
      <vt:lpstr>Gas</vt:lpstr>
      <vt:lpstr>Comparing the States of Matter</vt:lpstr>
      <vt:lpstr>Summarizing</vt:lpstr>
      <vt:lpstr>Comparing and Contrasting Matter </vt:lpstr>
      <vt:lpstr>Mass</vt:lpstr>
      <vt:lpstr>Slide 10</vt:lpstr>
      <vt:lpstr>Texture</vt:lpstr>
      <vt:lpstr>Additional properties of matter  </vt:lpstr>
      <vt:lpstr>Summarizing</vt:lpstr>
      <vt:lpstr>Guided Practice</vt:lpstr>
      <vt:lpstr>Slide 15</vt:lpstr>
      <vt:lpstr>Guided Practice</vt:lpstr>
      <vt:lpstr>Slide 17</vt:lpstr>
      <vt:lpstr>Guided Practice</vt:lpstr>
      <vt:lpstr>Slide 19</vt:lpstr>
      <vt:lpstr>Summarizing</vt:lpstr>
      <vt:lpstr>Check Your Understanding</vt:lpstr>
      <vt:lpstr>Check Your Understanding</vt:lpstr>
      <vt:lpstr>Check Your Understanding</vt:lpstr>
      <vt:lpstr>Check Your Understanding</vt:lpstr>
      <vt:lpstr>Check Your Answers</vt:lpstr>
      <vt:lpstr>Summary Question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linda.vendur</dc:creator>
  <cp:lastModifiedBy>polly.burkhart</cp:lastModifiedBy>
  <cp:revision>468</cp:revision>
  <dcterms:created xsi:type="dcterms:W3CDTF">2009-01-20T16:21:40Z</dcterms:created>
  <dcterms:modified xsi:type="dcterms:W3CDTF">2011-09-20T16:13:13Z</dcterms:modified>
</cp:coreProperties>
</file>