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9"/>
  </p:notesMasterIdLst>
  <p:handoutMasterIdLst>
    <p:handoutMasterId r:id="rId30"/>
  </p:handoutMasterIdLst>
  <p:sldIdLst>
    <p:sldId id="266" r:id="rId2"/>
    <p:sldId id="359" r:id="rId3"/>
    <p:sldId id="398" r:id="rId4"/>
    <p:sldId id="392" r:id="rId5"/>
    <p:sldId id="399" r:id="rId6"/>
    <p:sldId id="391" r:id="rId7"/>
    <p:sldId id="384" r:id="rId8"/>
    <p:sldId id="400" r:id="rId9"/>
    <p:sldId id="401" r:id="rId10"/>
    <p:sldId id="402" r:id="rId11"/>
    <p:sldId id="403" r:id="rId12"/>
    <p:sldId id="404" r:id="rId13"/>
    <p:sldId id="385" r:id="rId14"/>
    <p:sldId id="395" r:id="rId15"/>
    <p:sldId id="396" r:id="rId16"/>
    <p:sldId id="397" r:id="rId17"/>
    <p:sldId id="373" r:id="rId18"/>
    <p:sldId id="405" r:id="rId19"/>
    <p:sldId id="407" r:id="rId20"/>
    <p:sldId id="408" r:id="rId21"/>
    <p:sldId id="381" r:id="rId22"/>
    <p:sldId id="362" r:id="rId23"/>
    <p:sldId id="389" r:id="rId24"/>
    <p:sldId id="390" r:id="rId25"/>
    <p:sldId id="406" r:id="rId26"/>
    <p:sldId id="377" r:id="rId27"/>
    <p:sldId id="378" r:id="rId2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996633"/>
    <a:srgbClr val="CC00FF"/>
    <a:srgbClr val="0000FF"/>
    <a:srgbClr val="FBFCC8"/>
    <a:srgbClr val="F6E998"/>
    <a:srgbClr val="CCFF99"/>
    <a:srgbClr val="686E6A"/>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31" autoAdjust="0"/>
    <p:restoredTop sz="79052" autoAdjust="0"/>
  </p:normalViewPr>
  <p:slideViewPr>
    <p:cSldViewPr>
      <p:cViewPr varScale="1">
        <p:scale>
          <a:sx n="61" d="100"/>
          <a:sy n="61" d="100"/>
        </p:scale>
        <p:origin x="-89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CBD8E068-6AE3-4DDF-BD15-EDE9E3E2BB14}" type="datetimeFigureOut">
              <a:rPr lang="en-US"/>
              <a:pPr>
                <a:defRPr/>
              </a:pPr>
              <a:t>8/15/2011</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E2CB6B1B-FC25-4C08-A8DA-C7B1E1FA41B1}"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55D5FBAA-8CD7-48DA-966B-4136B8DB4709}" type="datetimeFigureOut">
              <a:rPr lang="en-US"/>
              <a:pPr>
                <a:defRPr/>
              </a:pPr>
              <a:t>8/15/2011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440F13EE-4DF7-4EEE-B5A5-D807D1A2B432}"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Benchmark Clarifications </a:t>
            </a:r>
          </a:p>
          <a:p>
            <a:r>
              <a:rPr lang="en-US" sz="1200" kern="1200" baseline="0" dirty="0" smtClean="0">
                <a:solidFill>
                  <a:schemeClr val="tx1"/>
                </a:solidFill>
                <a:latin typeface="+mn-lt"/>
                <a:ea typeface="+mn-ea"/>
                <a:cs typeface="+mn-cs"/>
              </a:rPr>
              <a:t>Students will identify and/or explain that science is grounded in verifiable observations (empirical) that are testable. </a:t>
            </a:r>
          </a:p>
          <a:p>
            <a:r>
              <a:rPr lang="en-US" sz="1200" kern="1200" baseline="0" dirty="0" smtClean="0">
                <a:solidFill>
                  <a:schemeClr val="tx1"/>
                </a:solidFill>
                <a:latin typeface="+mn-lt"/>
                <a:ea typeface="+mn-ea"/>
                <a:cs typeface="+mn-cs"/>
              </a:rPr>
              <a:t>Students will distinguish between personal interpretation and verified observation. </a:t>
            </a:r>
          </a:p>
          <a:p>
            <a:r>
              <a:rPr lang="en-US" sz="1200" kern="1200" baseline="0" dirty="0" smtClean="0">
                <a:solidFill>
                  <a:schemeClr val="tx1"/>
                </a:solidFill>
                <a:latin typeface="+mn-lt"/>
                <a:ea typeface="+mn-ea"/>
                <a:cs typeface="+mn-cs"/>
              </a:rPr>
              <a:t>Students will distinguish between examples of evidence or observations (empirical) and personal opinions. </a:t>
            </a:r>
          </a:p>
          <a:p>
            <a:r>
              <a:rPr lang="en-US" sz="1200" b="1" kern="1200" baseline="0" dirty="0" smtClean="0">
                <a:solidFill>
                  <a:schemeClr val="tx1"/>
                </a:solidFill>
                <a:latin typeface="+mn-lt"/>
                <a:ea typeface="+mn-ea"/>
                <a:cs typeface="+mn-cs"/>
              </a:rPr>
              <a:t>Content Limit </a:t>
            </a:r>
          </a:p>
          <a:p>
            <a:r>
              <a:rPr lang="en-US" sz="1200" kern="1200" baseline="0" dirty="0" smtClean="0">
                <a:solidFill>
                  <a:schemeClr val="tx1"/>
                </a:solidFill>
                <a:latin typeface="+mn-lt"/>
                <a:ea typeface="+mn-ea"/>
                <a:cs typeface="+mn-cs"/>
              </a:rPr>
              <a:t>Items will not assess steps or order of scientific method. </a:t>
            </a:r>
          </a:p>
          <a:p>
            <a:r>
              <a:rPr lang="en-US" sz="1200" b="1" kern="1200" baseline="0" dirty="0" smtClean="0">
                <a:solidFill>
                  <a:schemeClr val="tx1"/>
                </a:solidFill>
                <a:latin typeface="+mn-lt"/>
                <a:ea typeface="+mn-ea"/>
                <a:cs typeface="+mn-cs"/>
              </a:rPr>
              <a:t>Stimulus Attribute </a:t>
            </a:r>
          </a:p>
          <a:p>
            <a:r>
              <a:rPr lang="en-US" sz="1200" kern="1200" baseline="0" dirty="0" smtClean="0">
                <a:solidFill>
                  <a:schemeClr val="tx1"/>
                </a:solidFill>
                <a:latin typeface="+mn-lt"/>
                <a:ea typeface="+mn-ea"/>
                <a:cs typeface="+mn-cs"/>
              </a:rPr>
              <a:t>The term </a:t>
            </a:r>
            <a:r>
              <a:rPr lang="en-US" sz="1200" i="1" kern="1200" baseline="0" dirty="0" smtClean="0">
                <a:solidFill>
                  <a:schemeClr val="tx1"/>
                </a:solidFill>
                <a:latin typeface="+mn-lt"/>
                <a:ea typeface="+mn-ea"/>
                <a:cs typeface="+mn-cs"/>
              </a:rPr>
              <a:t>observation should be used rather than the phrases empirical observations or verified observations. </a:t>
            </a:r>
          </a:p>
          <a:p>
            <a:r>
              <a:rPr lang="en-US" sz="1200" kern="1200" baseline="0" dirty="0" smtClean="0">
                <a:solidFill>
                  <a:schemeClr val="tx1"/>
                </a:solidFill>
                <a:latin typeface="+mn-lt"/>
                <a:ea typeface="+mn-ea"/>
                <a:cs typeface="+mn-cs"/>
              </a:rPr>
              <a:t>The term </a:t>
            </a:r>
            <a:r>
              <a:rPr lang="en-US" sz="1200" i="1" kern="1200" baseline="0" dirty="0" smtClean="0">
                <a:solidFill>
                  <a:schemeClr val="tx1"/>
                </a:solidFill>
                <a:latin typeface="+mn-lt"/>
                <a:ea typeface="+mn-ea"/>
                <a:cs typeface="+mn-cs"/>
              </a:rPr>
              <a:t>evidence should be used rather than the phrase empirical evidence. </a:t>
            </a:r>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 “thumbs</a:t>
            </a:r>
            <a:r>
              <a:rPr lang="en-US" baseline="0" dirty="0" smtClean="0"/>
              <a:t> up/thumbs down” to poll the class.</a:t>
            </a:r>
          </a:p>
          <a:p>
            <a:r>
              <a:rPr lang="en-US" b="1" baseline="0" dirty="0" smtClean="0"/>
              <a:t>Click to reveal the correct response.</a:t>
            </a:r>
            <a:endParaRPr lang="en-US" b="1"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Testable</a:t>
            </a:r>
            <a:r>
              <a:rPr lang="en-US" baseline="0" dirty="0" smtClean="0"/>
              <a:t> questions are: 1,3,4,5</a:t>
            </a:r>
          </a:p>
          <a:p>
            <a:r>
              <a:rPr lang="en-US" baseline="0" dirty="0" smtClean="0"/>
              <a:t>Non-Testable questions are: 2,6</a:t>
            </a:r>
          </a:p>
          <a:p>
            <a:endParaRPr lang="en-US" baseline="0" dirty="0" smtClean="0"/>
          </a:p>
          <a:p>
            <a:r>
              <a:rPr lang="en-US" baseline="0" dirty="0" smtClean="0"/>
              <a:t>Be sure to circulate and determine if students are having trouble differentiating between questions that can be answered by the empirical evidence and questions that are opinion questions.</a:t>
            </a:r>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TextEdit="1"/>
          </p:cNvSpPr>
          <p:nvPr>
            <p:ph type="sldImg"/>
          </p:nvPr>
        </p:nvSpPr>
        <p:spPr bwMode="auto">
          <a:noFill/>
          <a:ln>
            <a:solidFill>
              <a:srgbClr val="000000"/>
            </a:solidFill>
            <a:miter lim="800000"/>
            <a:headEnd/>
            <a:tailEnd/>
          </a:ln>
        </p:spPr>
      </p:sp>
      <p:sp>
        <p:nvSpPr>
          <p:cNvPr id="44035"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t>Happiness cannot be measured</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15</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TextEdit="1"/>
          </p:cNvSpPr>
          <p:nvPr>
            <p:ph type="sldImg"/>
          </p:nvPr>
        </p:nvSpPr>
        <p:spPr bwMode="auto">
          <a:noFill/>
          <a:ln>
            <a:solidFill>
              <a:srgbClr val="000000"/>
            </a:solidFill>
            <a:miter lim="800000"/>
            <a:headEnd/>
            <a:tailEnd/>
          </a:ln>
        </p:spPr>
      </p:sp>
      <p:sp>
        <p:nvSpPr>
          <p:cNvPr id="44035"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t>Evidence consists</a:t>
            </a:r>
            <a:r>
              <a:rPr lang="en-US" baseline="0" dirty="0" smtClean="0"/>
              <a:t> of verifiable observations and measurements</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17</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TextEdit="1"/>
          </p:cNvSpPr>
          <p:nvPr>
            <p:ph type="sldImg"/>
          </p:nvPr>
        </p:nvSpPr>
        <p:spPr bwMode="auto">
          <a:noFill/>
          <a:ln>
            <a:solidFill>
              <a:srgbClr val="000000"/>
            </a:solidFill>
            <a:miter lim="800000"/>
            <a:headEnd/>
            <a:tailEnd/>
          </a:ln>
        </p:spPr>
      </p:sp>
      <p:sp>
        <p:nvSpPr>
          <p:cNvPr id="44035"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19</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TextEdit="1"/>
          </p:cNvSpPr>
          <p:nvPr>
            <p:ph type="sldImg"/>
          </p:nvPr>
        </p:nvSpPr>
        <p:spPr bwMode="auto">
          <a:noFill/>
          <a:ln>
            <a:solidFill>
              <a:srgbClr val="000000"/>
            </a:solidFill>
            <a:miter lim="800000"/>
            <a:headEnd/>
            <a:tailEnd/>
          </a:ln>
        </p:spPr>
      </p:sp>
      <p:sp>
        <p:nvSpPr>
          <p:cNvPr id="44035"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Hypothesis</a:t>
            </a:r>
            <a:r>
              <a:rPr lang="en-US" dirty="0" smtClean="0"/>
              <a:t>: an idea that can be</a:t>
            </a:r>
            <a:r>
              <a:rPr lang="en-US" baseline="0" dirty="0" smtClean="0"/>
              <a:t> tested by an experiment or an observation</a:t>
            </a:r>
          </a:p>
          <a:p>
            <a:r>
              <a:rPr lang="en-US" b="1" baseline="0" dirty="0" smtClean="0"/>
              <a:t>Experiment</a:t>
            </a:r>
            <a:r>
              <a:rPr lang="en-US" baseline="0" dirty="0" smtClean="0"/>
              <a:t>: a scientific investigation that tests a hypothesis</a:t>
            </a:r>
            <a:endParaRPr lang="en-US" dirty="0" smtClean="0"/>
          </a:p>
          <a:p>
            <a:r>
              <a:rPr lang="en-US" b="1" dirty="0" smtClean="0"/>
              <a:t>Observation</a:t>
            </a:r>
            <a:r>
              <a:rPr lang="en-US" dirty="0" smtClean="0"/>
              <a:t>: </a:t>
            </a:r>
            <a:r>
              <a:rPr lang="en-US" sz="1200" kern="1200" baseline="0" dirty="0" smtClean="0">
                <a:solidFill>
                  <a:schemeClr val="tx1"/>
                </a:solidFill>
                <a:latin typeface="+mn-lt"/>
                <a:ea typeface="+mn-ea"/>
                <a:cs typeface="+mn-cs"/>
              </a:rPr>
              <a:t>information about the natural world gathered through the senses and/or scientific instruments</a:t>
            </a:r>
          </a:p>
          <a:p>
            <a:r>
              <a:rPr lang="en-US" sz="1200" b="1" i="0" kern="1200" baseline="0" dirty="0" smtClean="0">
                <a:solidFill>
                  <a:schemeClr val="tx1"/>
                </a:solidFill>
                <a:latin typeface="+mn-lt"/>
                <a:ea typeface="+mn-ea"/>
                <a:cs typeface="+mn-cs"/>
              </a:rPr>
              <a:t>Opinion</a:t>
            </a:r>
            <a:r>
              <a:rPr lang="en-US" sz="1200" i="0" kern="1200" baseline="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a subjective belief, the result of emotion or interpretation </a:t>
            </a:r>
            <a:endParaRPr lang="en-US" i="0" dirty="0" smtClean="0"/>
          </a:p>
          <a:p>
            <a:r>
              <a:rPr lang="en-US" b="1" dirty="0" smtClean="0"/>
              <a:t>Evidence</a:t>
            </a:r>
            <a:r>
              <a:rPr lang="en-US" dirty="0" smtClean="0"/>
              <a:t>: </a:t>
            </a:r>
            <a:r>
              <a:rPr lang="en-US" sz="1200" kern="1200" baseline="0" dirty="0" smtClean="0">
                <a:solidFill>
                  <a:schemeClr val="tx1"/>
                </a:solidFill>
                <a:latin typeface="+mn-lt"/>
                <a:ea typeface="+mn-ea"/>
                <a:cs typeface="+mn-cs"/>
              </a:rPr>
              <a:t>information, such as observations or measurements, that is used to help validate explanations of natural phenomena</a:t>
            </a:r>
          </a:p>
          <a:p>
            <a:r>
              <a:rPr lang="en-US" b="1" baseline="0" dirty="0" smtClean="0"/>
              <a:t>Testable</a:t>
            </a:r>
            <a:r>
              <a:rPr lang="en-US" baseline="0" dirty="0" smtClean="0"/>
              <a:t>: </a:t>
            </a:r>
            <a:r>
              <a:rPr lang="en-US" sz="1200" kern="1200" baseline="0" dirty="0" smtClean="0">
                <a:solidFill>
                  <a:schemeClr val="tx1"/>
                </a:solidFill>
                <a:latin typeface="+mn-lt"/>
                <a:ea typeface="+mn-ea"/>
                <a:cs typeface="+mn-cs"/>
              </a:rPr>
              <a:t>A term used to describe a question that can be answered through an experiment or observation. </a:t>
            </a:r>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Scientific</a:t>
            </a:r>
            <a:r>
              <a:rPr lang="en-US" baseline="0" dirty="0" smtClean="0"/>
              <a:t> questions can be answered by verifiable observations that are testable.</a:t>
            </a:r>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21</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22</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23</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24</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25</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smtClean="0"/>
              <a:t>The question was</a:t>
            </a:r>
            <a:r>
              <a:rPr lang="en-US" baseline="0" dirty="0" smtClean="0"/>
              <a:t> only about the quarry, it was not necessary to compare with other areas.</a:t>
            </a:r>
          </a:p>
          <a:p>
            <a:pPr marL="228600" indent="-228600">
              <a:buAutoNum type="arabicPeriod"/>
            </a:pPr>
            <a:r>
              <a:rPr lang="en-US" baseline="0" dirty="0" smtClean="0"/>
              <a:t>This observation answers the question about which type of bread the robins prefer.</a:t>
            </a:r>
          </a:p>
          <a:p>
            <a:pPr marL="228600" indent="-228600">
              <a:buAutoNum type="arabicPeriod"/>
            </a:pPr>
            <a:r>
              <a:rPr lang="en-US" baseline="0" dirty="0" smtClean="0"/>
              <a:t>It was necessary to subtract the mass of the bottle from the total mass in order to obtain the measurement that would answer the question</a:t>
            </a:r>
          </a:p>
          <a:p>
            <a:pPr marL="228600" indent="-228600">
              <a:buAutoNum type="arabicPeriod"/>
            </a:pPr>
            <a:r>
              <a:rPr lang="en-US" baseline="0" dirty="0" smtClean="0"/>
              <a:t>Observations had to be made at both locations so that they can be compared to see which has the most fireflies</a:t>
            </a:r>
          </a:p>
          <a:p>
            <a:pPr marL="228600" indent="-228600">
              <a:buAutoNum type="arabicPeriod"/>
            </a:pPr>
            <a:endParaRPr lang="en-US" baseline="0" dirty="0" smtClean="0"/>
          </a:p>
          <a:p>
            <a:pPr marL="228600" indent="-228600">
              <a:buAutoNum type="arabicPeriod"/>
            </a:pPr>
            <a:endParaRPr lang="en-US" baseline="0" dirty="0" smtClean="0"/>
          </a:p>
          <a:p>
            <a:pPr marL="228600" indent="-228600">
              <a:buAutoNum type="arabicPeriod"/>
            </a:pPr>
            <a:endParaRPr lang="en-US" baseline="0" dirty="0" smtClean="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26</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27</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Emphasize that evidence consists of observations,</a:t>
            </a:r>
            <a:r>
              <a:rPr lang="en-US" baseline="0" dirty="0" smtClean="0"/>
              <a:t> often involving measurements.  </a:t>
            </a:r>
          </a:p>
          <a:p>
            <a:r>
              <a:rPr lang="en-US" baseline="0" dirty="0" smtClean="0"/>
              <a:t>These observations are gathered through use of the senses and often with the use of scientific instruments.</a:t>
            </a:r>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Emphasize</a:t>
            </a:r>
            <a:r>
              <a:rPr lang="en-US" baseline="0" dirty="0" smtClean="0"/>
              <a:t> the difference between evidence (measurements and other observations that lend support) and opinion (personal interpretation with no direct evidence to lend support).</a:t>
            </a:r>
          </a:p>
          <a:p>
            <a:endParaRPr lang="en-US" baseline="0" dirty="0" smtClean="0"/>
          </a:p>
          <a:p>
            <a:r>
              <a:rPr lang="en-US" baseline="0" dirty="0" smtClean="0"/>
              <a:t>Science is grounded in empirical observation, not personal interpretation</a:t>
            </a:r>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a:t>
            </a:r>
            <a:r>
              <a:rPr lang="en-US" baseline="0" dirty="0" smtClean="0"/>
              <a:t> reads each question and employs a “think aloud” to model for students the thinking process involved in determining whether the question is testable or not testable. </a:t>
            </a:r>
          </a:p>
          <a:p>
            <a:r>
              <a:rPr lang="en-US" baseline="0" dirty="0" smtClean="0"/>
              <a:t>A question is testable if there is a way to gather evidence to support the answer.</a:t>
            </a:r>
          </a:p>
          <a:p>
            <a:r>
              <a:rPr lang="en-US" baseline="0" dirty="0" smtClean="0"/>
              <a:t>A question is NOT testable if there is no way to gather evidence, answers to these are opinions or personal interpretation.</a:t>
            </a:r>
          </a:p>
          <a:p>
            <a:r>
              <a:rPr lang="en-US" b="1" baseline="0" dirty="0" smtClean="0"/>
              <a:t>Click after each think aloud for the answer to appear!</a:t>
            </a:r>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Give</a:t>
            </a:r>
            <a:r>
              <a:rPr lang="en-US" baseline="0" dirty="0" smtClean="0"/>
              <a:t> students 30 seconds of think time before sharing their answers with their shoulder partner. </a:t>
            </a:r>
          </a:p>
          <a:p>
            <a:r>
              <a:rPr lang="en-US" baseline="0" dirty="0" smtClean="0"/>
              <a:t>Question 1 is NOT TESTABLE…it is an opinion question. There is no evidence that can be gathered to answer this question</a:t>
            </a:r>
          </a:p>
          <a:p>
            <a:r>
              <a:rPr lang="en-US" baseline="0" dirty="0" smtClean="0"/>
              <a:t>Question 2 is TESTABLE.  Fertilizer could be applied to group of plants and compared against an identical group of plants to which no fertilizer has been applied,  growth could be measured.</a:t>
            </a:r>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 “thumbs</a:t>
            </a:r>
            <a:r>
              <a:rPr lang="en-US" baseline="0" dirty="0" smtClean="0"/>
              <a:t> up/thumbs down” to poll the class.</a:t>
            </a:r>
          </a:p>
          <a:p>
            <a:r>
              <a:rPr lang="en-US" b="1" baseline="0" dirty="0" smtClean="0"/>
              <a:t>Click to reveal the correct response.</a:t>
            </a:r>
            <a:endParaRPr lang="en-US" b="1"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 “thumbs</a:t>
            </a:r>
            <a:r>
              <a:rPr lang="en-US" baseline="0" dirty="0" smtClean="0"/>
              <a:t> up/thumbs down” to poll the class.</a:t>
            </a:r>
          </a:p>
          <a:p>
            <a:r>
              <a:rPr lang="en-US" b="1" baseline="0" dirty="0" smtClean="0"/>
              <a:t>Click to reveal the correct response.</a:t>
            </a:r>
            <a:endParaRPr lang="en-US" b="1"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 “thumbs</a:t>
            </a:r>
            <a:r>
              <a:rPr lang="en-US" baseline="0" dirty="0" smtClean="0"/>
              <a:t> up/thumbs down” to poll the class.</a:t>
            </a:r>
          </a:p>
          <a:p>
            <a:r>
              <a:rPr lang="en-US" b="1" baseline="0" dirty="0" smtClean="0"/>
              <a:t>Click to reveal the correct response.</a:t>
            </a:r>
            <a:endParaRPr lang="en-US" b="1"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39696DA4-BC2B-4F83-81FC-04F4300EDB93}" type="datetimeFigureOut">
              <a:rPr lang="en-US"/>
              <a:pPr>
                <a:defRPr/>
              </a:pPr>
              <a:t>8/15/2011</a:t>
            </a:fld>
            <a:endParaRPr lang="en-US" dirty="0"/>
          </a:p>
        </p:txBody>
      </p:sp>
      <p:sp>
        <p:nvSpPr>
          <p:cNvPr id="5" name="Footer Placeholder 18"/>
          <p:cNvSpPr>
            <a:spLocks noGrp="1"/>
          </p:cNvSpPr>
          <p:nvPr>
            <p:ph type="ftr" sz="quarter" idx="11"/>
          </p:nvPr>
        </p:nvSpPr>
        <p:spPr/>
        <p:txBody>
          <a:bodyPr/>
          <a:lstStyle>
            <a:lvl1pPr>
              <a:defRPr/>
            </a:lvl1pPr>
          </a:lstStyle>
          <a:p>
            <a:pPr>
              <a:defRPr/>
            </a:pPr>
            <a:endParaRPr lang="en-US" dirty="0"/>
          </a:p>
        </p:txBody>
      </p:sp>
      <p:sp>
        <p:nvSpPr>
          <p:cNvPr id="6" name="Slide Number Placeholder 26"/>
          <p:cNvSpPr>
            <a:spLocks noGrp="1"/>
          </p:cNvSpPr>
          <p:nvPr>
            <p:ph type="sldNum" sz="quarter" idx="12"/>
          </p:nvPr>
        </p:nvSpPr>
        <p:spPr/>
        <p:txBody>
          <a:bodyPr/>
          <a:lstStyle>
            <a:lvl1pPr>
              <a:defRPr/>
            </a:lvl1pPr>
          </a:lstStyle>
          <a:p>
            <a:pPr>
              <a:defRPr/>
            </a:pPr>
            <a:fld id="{F20476D9-3898-42DB-BCAA-732B5145AB23}"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134A472-1420-495A-BAEC-4D92DA48C058}" type="datetimeFigureOut">
              <a:rPr lang="en-US"/>
              <a:pPr>
                <a:defRPr/>
              </a:pPr>
              <a:t>8/15/2011</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01E2CEC4-5A96-4407-942A-72231C7AE52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C24BB183-4AB9-4A89-BDD7-BDB8404D032F}" type="datetimeFigureOut">
              <a:rPr lang="en-US"/>
              <a:pPr>
                <a:defRPr/>
              </a:pPr>
              <a:t>8/15/2011</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CA6867A8-6632-4D55-A8B5-6501D81870AB}"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935163"/>
            <a:ext cx="4038600" cy="4389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35163"/>
            <a:ext cx="4038600" cy="4389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6056430D-FF18-407A-930F-746568F51867}" type="datetimeFigureOut">
              <a:rPr lang="en-US"/>
              <a:pPr>
                <a:defRPr/>
              </a:pPr>
              <a:t>8/15/2011</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BED3BB70-731D-4062-BAE5-F74CEAF5A3BA}"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935163"/>
            <a:ext cx="8229600" cy="4389437"/>
          </a:xfrm>
        </p:spPr>
        <p:txBody>
          <a:bodyPr/>
          <a:lstStyle/>
          <a:p>
            <a:pPr lvl="0"/>
            <a:endParaRPr lang="en-US" noProof="0" dirty="0"/>
          </a:p>
        </p:txBody>
      </p:sp>
      <p:sp>
        <p:nvSpPr>
          <p:cNvPr id="4" name="Date Placeholder 9"/>
          <p:cNvSpPr>
            <a:spLocks noGrp="1"/>
          </p:cNvSpPr>
          <p:nvPr>
            <p:ph type="dt" sz="half" idx="10"/>
          </p:nvPr>
        </p:nvSpPr>
        <p:spPr/>
        <p:txBody>
          <a:bodyPr/>
          <a:lstStyle>
            <a:lvl1pPr>
              <a:defRPr/>
            </a:lvl1pPr>
          </a:lstStyle>
          <a:p>
            <a:pPr>
              <a:defRPr/>
            </a:pPr>
            <a:fld id="{E8C7F030-BD93-460A-882E-0E8C68FCB0A5}" type="datetimeFigureOut">
              <a:rPr lang="en-US"/>
              <a:pPr>
                <a:defRPr/>
              </a:pPr>
              <a:t>8/15/2011</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F70A69AE-5AC8-44CB-A4AA-95EB98E5B4E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CC17B18-3413-43C0-84B4-BDF6D7470265}" type="datetimeFigureOut">
              <a:rPr lang="en-US"/>
              <a:pPr>
                <a:defRPr/>
              </a:pPr>
              <a:t>8/15/2011</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90230D9C-7CE9-4557-9900-C18920AA5E9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F40ED4D-B525-4EDD-A0FA-F2C1AD1F6A23}" type="datetimeFigureOut">
              <a:rPr lang="en-US"/>
              <a:pPr>
                <a:defRPr/>
              </a:pPr>
              <a:t>8/15/2011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215595F-57C3-4880-BCB5-5DAFF4214BE1}"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851EA952-3E3D-49F8-AD90-6070456C313D}" type="datetimeFigureOut">
              <a:rPr lang="en-US"/>
              <a:pPr>
                <a:defRPr/>
              </a:pPr>
              <a:t>8/15/2011</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A0459C2F-F126-44FE-B31F-21A8C4EADEC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A1D7989B-A590-4FC6-AD9F-228DD6EC92F4}" type="datetimeFigureOut">
              <a:rPr lang="en-US"/>
              <a:pPr>
                <a:defRPr/>
              </a:pPr>
              <a:t>8/15/2011</a:t>
            </a:fld>
            <a:endParaRPr lang="en-US" dirty="0"/>
          </a:p>
        </p:txBody>
      </p:sp>
      <p:sp>
        <p:nvSpPr>
          <p:cNvPr id="8" name="Footer Placeholder 21"/>
          <p:cNvSpPr>
            <a:spLocks noGrp="1"/>
          </p:cNvSpPr>
          <p:nvPr>
            <p:ph type="ftr" sz="quarter" idx="11"/>
          </p:nvPr>
        </p:nvSpPr>
        <p:spPr/>
        <p:txBody>
          <a:bodyPr/>
          <a:lstStyle>
            <a:lvl1pPr>
              <a:defRPr/>
            </a:lvl1pPr>
          </a:lstStyle>
          <a:p>
            <a:pPr>
              <a:defRPr/>
            </a:pPr>
            <a:endParaRPr lang="en-US" dirty="0"/>
          </a:p>
        </p:txBody>
      </p:sp>
      <p:sp>
        <p:nvSpPr>
          <p:cNvPr id="9" name="Slide Number Placeholder 17"/>
          <p:cNvSpPr>
            <a:spLocks noGrp="1"/>
          </p:cNvSpPr>
          <p:nvPr>
            <p:ph type="sldNum" sz="quarter" idx="12"/>
          </p:nvPr>
        </p:nvSpPr>
        <p:spPr/>
        <p:txBody>
          <a:bodyPr/>
          <a:lstStyle>
            <a:lvl1pPr>
              <a:defRPr/>
            </a:lvl1pPr>
          </a:lstStyle>
          <a:p>
            <a:pPr>
              <a:defRPr/>
            </a:pPr>
            <a:fld id="{F25FE8C9-471B-4BDE-8A96-75D59DE55F6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81C95CDE-A5D6-4B1D-9C1A-9C1230ACEF68}" type="datetimeFigureOut">
              <a:rPr lang="en-US"/>
              <a:pPr>
                <a:defRPr/>
              </a:pPr>
              <a:t>8/15/2011</a:t>
            </a:fld>
            <a:endParaRPr lang="en-US" dirty="0"/>
          </a:p>
        </p:txBody>
      </p:sp>
      <p:sp>
        <p:nvSpPr>
          <p:cNvPr id="4" name="Footer Placeholder 21"/>
          <p:cNvSpPr>
            <a:spLocks noGrp="1"/>
          </p:cNvSpPr>
          <p:nvPr>
            <p:ph type="ftr" sz="quarter" idx="11"/>
          </p:nvPr>
        </p:nvSpPr>
        <p:spPr/>
        <p:txBody>
          <a:bodyPr/>
          <a:lstStyle>
            <a:lvl1pPr>
              <a:defRPr/>
            </a:lvl1pPr>
          </a:lstStyle>
          <a:p>
            <a:pPr>
              <a:defRPr/>
            </a:pPr>
            <a:endParaRPr lang="en-US" dirty="0"/>
          </a:p>
        </p:txBody>
      </p:sp>
      <p:sp>
        <p:nvSpPr>
          <p:cNvPr id="5" name="Slide Number Placeholder 17"/>
          <p:cNvSpPr>
            <a:spLocks noGrp="1"/>
          </p:cNvSpPr>
          <p:nvPr>
            <p:ph type="sldNum" sz="quarter" idx="12"/>
          </p:nvPr>
        </p:nvSpPr>
        <p:spPr/>
        <p:txBody>
          <a:bodyPr/>
          <a:lstStyle>
            <a:lvl1pPr>
              <a:defRPr/>
            </a:lvl1pPr>
          </a:lstStyle>
          <a:p>
            <a:pPr>
              <a:defRPr/>
            </a:pPr>
            <a:fld id="{20D2DB78-D19E-4380-B7C7-1FE31EFE8CC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03D5A2F9-2611-45AD-B8C7-3D941AEB4917}" type="datetimeFigureOut">
              <a:rPr lang="en-US"/>
              <a:pPr>
                <a:defRPr/>
              </a:pPr>
              <a:t>8/15/2011</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56C79772-C0C0-4DAB-8D8F-C5CDEDA94E7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453ED742-1B5E-49EC-B26C-37BB3AF3A8F8}" type="datetimeFigureOut">
              <a:rPr lang="en-US"/>
              <a:pPr>
                <a:defRPr/>
              </a:pPr>
              <a:t>8/15/2011</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FA09D3EF-840F-4611-9AE8-31A8A8927188}"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960148C8-66BC-4FF3-AFC9-3D48150B6DDC}" type="datetimeFigureOut">
              <a:rPr lang="en-US"/>
              <a:pPr>
                <a:defRPr/>
              </a:pPr>
              <a:t>8/15/2011</a:t>
            </a:fld>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dirty="0"/>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8FC2E5AB-E5C7-4296-9C4B-23D0547BBE7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FA0C22CC-5835-4554-97A1-C00CB03679B7}" type="datetimeFigureOut">
              <a:rPr lang="en-US"/>
              <a:pPr>
                <a:defRPr/>
              </a:pPr>
              <a:t>8/15/2011</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4C2F10CC-0644-4E66-82A1-0C9BFA004F4A}" type="slidenum">
              <a:rPr lang="en-US"/>
              <a:pPr>
                <a:defRPr/>
              </a:pPr>
              <a:t>‹#›</a:t>
            </a:fld>
            <a:endParaRPr lang="en-US" dirty="0"/>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grpSp>
    </p:spTree>
  </p:cSld>
  <p:clrMap bg1="lt1" tx1="dk1" bg2="lt2" tx2="dk2" accent1="accent1" accent2="accent2" accent3="accent3" accent4="accent4" accent5="accent5" accent6="accent6" hlink="hlink" folHlink="folHlink"/>
  <p:sldLayoutIdLst>
    <p:sldLayoutId id="2147483698" r:id="rId1"/>
    <p:sldLayoutId id="2147483697" r:id="rId2"/>
    <p:sldLayoutId id="2147483699" r:id="rId3"/>
    <p:sldLayoutId id="2147483696" r:id="rId4"/>
    <p:sldLayoutId id="2147483695" r:id="rId5"/>
    <p:sldLayoutId id="2147483694" r:id="rId6"/>
    <p:sldLayoutId id="2147483693" r:id="rId7"/>
    <p:sldLayoutId id="2147483692" r:id="rId8"/>
    <p:sldLayoutId id="2147483700" r:id="rId9"/>
    <p:sldLayoutId id="2147483691" r:id="rId10"/>
    <p:sldLayoutId id="2147483690" r:id="rId11"/>
    <p:sldLayoutId id="2147483689" r:id="rId12"/>
    <p:sldLayoutId id="2147483688" r:id="rId13"/>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7.xml"/><Relationship Id="rId6" Type="http://schemas.openxmlformats.org/officeDocument/2006/relationships/image" Target="../media/image8.gif"/><Relationship Id="rId5" Type="http://schemas.openxmlformats.org/officeDocument/2006/relationships/image" Target="../media/image7.gif"/><Relationship Id="rId4" Type="http://schemas.openxmlformats.org/officeDocument/2006/relationships/image" Target="../media/image6.gif"/></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914400" y="1295400"/>
            <a:ext cx="7580376" cy="762000"/>
          </a:xfrm>
        </p:spPr>
        <p:txBody>
          <a:bodyPr>
            <a:normAutofit fontScale="90000"/>
          </a:bodyPr>
          <a:lstStyle/>
          <a:p>
            <a:pPr algn="just" eaLnBrk="1" fontAlgn="auto" hangingPunct="1">
              <a:spcAft>
                <a:spcPts val="0"/>
              </a:spcAft>
              <a:defRPr/>
            </a:pPr>
            <a:r>
              <a:rPr lang="en-US" dirty="0" smtClean="0"/>
              <a:t>Elementary Science</a:t>
            </a:r>
            <a:endParaRPr lang="en-US" dirty="0"/>
          </a:p>
        </p:txBody>
      </p:sp>
      <p:sp>
        <p:nvSpPr>
          <p:cNvPr id="17410" name="Content Placeholder 5"/>
          <p:cNvSpPr>
            <a:spLocks noGrp="1"/>
          </p:cNvSpPr>
          <p:nvPr>
            <p:ph type="subTitle" idx="1"/>
          </p:nvPr>
        </p:nvSpPr>
        <p:spPr>
          <a:xfrm>
            <a:off x="3581400" y="2819400"/>
            <a:ext cx="4724400" cy="1114425"/>
          </a:xfrm>
        </p:spPr>
        <p:txBody>
          <a:bodyPr/>
          <a:lstStyle/>
          <a:p>
            <a:pPr marR="0" algn="l" eaLnBrk="1" hangingPunct="1"/>
            <a:r>
              <a:rPr lang="en-US" sz="3600" b="1" dirty="0" smtClean="0"/>
              <a:t>Science Focus Lesson</a:t>
            </a:r>
          </a:p>
          <a:p>
            <a:pPr marR="0" algn="l" eaLnBrk="1" hangingPunct="1"/>
            <a:r>
              <a:rPr lang="en-US" sz="3600" b="1" dirty="0" smtClean="0">
                <a:latin typeface="+mj-lt"/>
              </a:rPr>
              <a:t>SC.5.N.2.1</a:t>
            </a:r>
          </a:p>
          <a:p>
            <a:pPr marR="0" algn="l" eaLnBrk="1" hangingPunct="1"/>
            <a:r>
              <a:rPr lang="en-US" sz="3600" b="1" smtClean="0"/>
              <a:t>Empirical Observations</a:t>
            </a:r>
            <a:endParaRPr lang="en-US" sz="3600" b="1" dirty="0" smtClean="0"/>
          </a:p>
        </p:txBody>
      </p:sp>
      <p:pic>
        <p:nvPicPr>
          <p:cNvPr id="17411" name="Picture 6" descr="magnifying.jpg"/>
          <p:cNvPicPr>
            <a:picLocks noChangeAspect="1"/>
          </p:cNvPicPr>
          <p:nvPr/>
        </p:nvPicPr>
        <p:blipFill>
          <a:blip r:embed="rId3" cstate="print"/>
          <a:srcRect/>
          <a:stretch>
            <a:fillRect/>
          </a:stretch>
        </p:blipFill>
        <p:spPr bwMode="auto">
          <a:xfrm>
            <a:off x="762000" y="2322513"/>
            <a:ext cx="2590800" cy="3579812"/>
          </a:xfrm>
          <a:prstGeom prst="rect">
            <a:avLst/>
          </a:prstGeom>
          <a:noFill/>
          <a:ln w="9525">
            <a:noFill/>
            <a:miter lim="800000"/>
            <a:headEnd/>
            <a:tailEnd/>
          </a:ln>
        </p:spPr>
      </p:pic>
      <p:sp>
        <p:nvSpPr>
          <p:cNvPr id="6" name="TextBox 5"/>
          <p:cNvSpPr txBox="1"/>
          <p:nvPr/>
        </p:nvSpPr>
        <p:spPr>
          <a:xfrm>
            <a:off x="3733800" y="5715000"/>
            <a:ext cx="4572000" cy="369332"/>
          </a:xfrm>
          <a:prstGeom prst="rect">
            <a:avLst/>
          </a:prstGeom>
          <a:noFill/>
        </p:spPr>
        <p:txBody>
          <a:bodyPr wrap="square" rtlCol="0">
            <a:spAutoFit/>
          </a:bodyPr>
          <a:lstStyle/>
          <a:p>
            <a:r>
              <a:rPr lang="en-US" dirty="0" smtClean="0"/>
              <a:t>Polk County Public Schools</a:t>
            </a:r>
          </a:p>
        </p:txBody>
      </p:sp>
      <p:pic>
        <p:nvPicPr>
          <p:cNvPr id="8" name="Picture 7" descr="(adv print) 2005PCSBLogo_color.png"/>
          <p:cNvPicPr>
            <a:picLocks noChangeAspect="1"/>
          </p:cNvPicPr>
          <p:nvPr/>
        </p:nvPicPr>
        <p:blipFill>
          <a:blip r:embed="rId4" cstate="print"/>
          <a:stretch>
            <a:fillRect/>
          </a:stretch>
        </p:blipFill>
        <p:spPr>
          <a:xfrm>
            <a:off x="7391400" y="5181600"/>
            <a:ext cx="1371600" cy="13716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914400"/>
            <a:ext cx="8382000" cy="830997"/>
          </a:xfrm>
          <a:prstGeom prst="rect">
            <a:avLst/>
          </a:prstGeom>
          <a:noFill/>
        </p:spPr>
        <p:txBody>
          <a:bodyPr wrap="square" rtlCol="0">
            <a:spAutoFit/>
          </a:bodyPr>
          <a:lstStyle/>
          <a:p>
            <a:r>
              <a:rPr lang="en-US" sz="4800" dirty="0" smtClean="0">
                <a:solidFill>
                  <a:schemeClr val="accent1"/>
                </a:solidFill>
                <a:latin typeface="+mj-lt"/>
              </a:rPr>
              <a:t>Testable or Not?</a:t>
            </a:r>
            <a:endParaRPr lang="en-US" sz="4800" dirty="0">
              <a:solidFill>
                <a:schemeClr val="accent1"/>
              </a:solidFill>
              <a:latin typeface="+mj-lt"/>
            </a:endParaRPr>
          </a:p>
        </p:txBody>
      </p:sp>
      <p:pic>
        <p:nvPicPr>
          <p:cNvPr id="1026" name="Picture 2"/>
          <p:cNvPicPr>
            <a:picLocks noChangeAspect="1" noChangeArrowheads="1"/>
          </p:cNvPicPr>
          <p:nvPr/>
        </p:nvPicPr>
        <p:blipFill>
          <a:blip r:embed="rId3" cstate="print"/>
          <a:srcRect/>
          <a:stretch>
            <a:fillRect/>
          </a:stretch>
        </p:blipFill>
        <p:spPr bwMode="auto">
          <a:xfrm>
            <a:off x="609600" y="2514600"/>
            <a:ext cx="1485900" cy="2520723"/>
          </a:xfrm>
          <a:prstGeom prst="rect">
            <a:avLst/>
          </a:prstGeom>
          <a:noFill/>
          <a:ln w="9525">
            <a:noFill/>
            <a:miter lim="800000"/>
            <a:headEnd/>
            <a:tailEnd/>
          </a:ln>
          <a:effectLst/>
        </p:spPr>
      </p:pic>
      <p:sp>
        <p:nvSpPr>
          <p:cNvPr id="4" name="TextBox 3"/>
          <p:cNvSpPr txBox="1"/>
          <p:nvPr/>
        </p:nvSpPr>
        <p:spPr>
          <a:xfrm>
            <a:off x="2667000" y="2057400"/>
            <a:ext cx="5867400" cy="4524315"/>
          </a:xfrm>
          <a:prstGeom prst="rect">
            <a:avLst/>
          </a:prstGeom>
          <a:noFill/>
        </p:spPr>
        <p:txBody>
          <a:bodyPr wrap="square" rtlCol="0">
            <a:spAutoFit/>
          </a:bodyPr>
          <a:lstStyle/>
          <a:p>
            <a:r>
              <a:rPr lang="en-US" sz="3200" dirty="0" smtClean="0"/>
              <a:t>William’s friend just got a puppy, William has a cat.  William wants to know which makes a better pet, a cat or a dog.  Is this question testable? Can William perform an experiment to find out whether a cat or a dog makes a better pet?</a:t>
            </a:r>
            <a:endParaRPr lang="en-US" sz="3200" dirty="0"/>
          </a:p>
        </p:txBody>
      </p:sp>
      <p:sp>
        <p:nvSpPr>
          <p:cNvPr id="5" name="TextBox 4"/>
          <p:cNvSpPr txBox="1"/>
          <p:nvPr/>
        </p:nvSpPr>
        <p:spPr>
          <a:xfrm>
            <a:off x="2133600" y="1779687"/>
            <a:ext cx="6781800" cy="5078313"/>
          </a:xfrm>
          <a:prstGeom prst="rect">
            <a:avLst/>
          </a:prstGeom>
          <a:solidFill>
            <a:schemeClr val="bg1"/>
          </a:solidFill>
        </p:spPr>
        <p:txBody>
          <a:bodyPr wrap="square" rtlCol="0">
            <a:spAutoFit/>
          </a:bodyPr>
          <a:lstStyle/>
          <a:p>
            <a:r>
              <a:rPr lang="en-US" sz="3600" b="1" dirty="0" smtClean="0"/>
              <a:t>NO! </a:t>
            </a:r>
            <a:r>
              <a:rPr lang="en-US" sz="3600" dirty="0" smtClean="0"/>
              <a:t>This question is NOT testable. People have opinions about which pet they prefer, some prefer cats and others prefer dogs.  There is no evidence that can be gathered which would answer this question.  This is NOT a scientific question.</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914400"/>
            <a:ext cx="8382000" cy="830997"/>
          </a:xfrm>
          <a:prstGeom prst="rect">
            <a:avLst/>
          </a:prstGeom>
          <a:noFill/>
        </p:spPr>
        <p:txBody>
          <a:bodyPr wrap="square" rtlCol="0">
            <a:spAutoFit/>
          </a:bodyPr>
          <a:lstStyle/>
          <a:p>
            <a:r>
              <a:rPr lang="en-US" sz="4800" dirty="0" smtClean="0">
                <a:solidFill>
                  <a:schemeClr val="accent1"/>
                </a:solidFill>
                <a:latin typeface="+mj-lt"/>
              </a:rPr>
              <a:t>Testable or Not?</a:t>
            </a:r>
            <a:endParaRPr lang="en-US" sz="4800" dirty="0">
              <a:solidFill>
                <a:schemeClr val="accent1"/>
              </a:solidFill>
              <a:latin typeface="+mj-lt"/>
            </a:endParaRPr>
          </a:p>
        </p:txBody>
      </p:sp>
      <p:sp>
        <p:nvSpPr>
          <p:cNvPr id="4" name="TextBox 3"/>
          <p:cNvSpPr txBox="1"/>
          <p:nvPr/>
        </p:nvSpPr>
        <p:spPr>
          <a:xfrm>
            <a:off x="685800" y="2057400"/>
            <a:ext cx="4495800" cy="4401205"/>
          </a:xfrm>
          <a:prstGeom prst="rect">
            <a:avLst/>
          </a:prstGeom>
          <a:noFill/>
        </p:spPr>
        <p:txBody>
          <a:bodyPr wrap="square" rtlCol="0">
            <a:spAutoFit/>
          </a:bodyPr>
          <a:lstStyle/>
          <a:p>
            <a:r>
              <a:rPr lang="en-US" sz="2800" dirty="0" smtClean="0"/>
              <a:t>Antonio’s parents promised to buy him a slide for the backyard.  Slides at the store are made of different materials.  Antonio wants to know which material gives the fastest ride. Can Antonio do an experiment to answer his question?  Is this question testable?</a:t>
            </a:r>
            <a:endParaRPr lang="en-US" sz="2800" dirty="0"/>
          </a:p>
        </p:txBody>
      </p:sp>
      <p:sp>
        <p:nvSpPr>
          <p:cNvPr id="5" name="TextBox 4"/>
          <p:cNvSpPr txBox="1"/>
          <p:nvPr/>
        </p:nvSpPr>
        <p:spPr>
          <a:xfrm>
            <a:off x="457200" y="1981200"/>
            <a:ext cx="5181600" cy="4524315"/>
          </a:xfrm>
          <a:prstGeom prst="rect">
            <a:avLst/>
          </a:prstGeom>
          <a:solidFill>
            <a:schemeClr val="bg1"/>
          </a:solidFill>
        </p:spPr>
        <p:txBody>
          <a:bodyPr wrap="square" rtlCol="0">
            <a:spAutoFit/>
          </a:bodyPr>
          <a:lstStyle/>
          <a:p>
            <a:r>
              <a:rPr lang="en-US" sz="2400" dirty="0" smtClean="0"/>
              <a:t>YES!  Antonio can make “model” slides using the same materials as the slides that his parents might buy.  He can time how long it takes an object to slide down each slide and compare the times. The material with the least friction will have the fastest slide and Antonio will have the answer to his question.  This question can be answered by experimentation because it is testable!</a:t>
            </a:r>
            <a:endParaRPr lang="en-US" sz="2400" dirty="0"/>
          </a:p>
        </p:txBody>
      </p:sp>
      <p:pic>
        <p:nvPicPr>
          <p:cNvPr id="1026" name="Picture 2"/>
          <p:cNvPicPr>
            <a:picLocks noChangeAspect="1" noChangeArrowheads="1"/>
          </p:cNvPicPr>
          <p:nvPr/>
        </p:nvPicPr>
        <p:blipFill>
          <a:blip r:embed="rId3" cstate="print"/>
          <a:srcRect/>
          <a:stretch>
            <a:fillRect/>
          </a:stretch>
        </p:blipFill>
        <p:spPr bwMode="auto">
          <a:xfrm flipH="1">
            <a:off x="6553200" y="2743200"/>
            <a:ext cx="990600" cy="1499016"/>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p:cNvSpPr>
          <p:nvPr/>
        </p:nvSpPr>
        <p:spPr>
          <a:xfrm>
            <a:off x="457200" y="704850"/>
            <a:ext cx="8229600" cy="742950"/>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5000" b="0" i="0" u="none" strike="noStrike" kern="1200" cap="none" spc="0" normalizeH="0" baseline="0" noProof="0" smtClean="0">
                <a:ln>
                  <a:noFill/>
                </a:ln>
                <a:solidFill>
                  <a:schemeClr val="tx2"/>
                </a:solidFill>
                <a:effectLst/>
                <a:uLnTx/>
                <a:uFillTx/>
                <a:latin typeface="+mj-lt"/>
                <a:ea typeface="+mj-ea"/>
                <a:cs typeface="+mj-cs"/>
              </a:rPr>
              <a:t>Summarizing</a:t>
            </a:r>
            <a:endParaRPr kumimoji="0" lang="en-US" sz="5000" b="0" i="0" u="none" strike="noStrike" kern="1200" cap="none" spc="0" normalizeH="0" baseline="0" noProof="0" dirty="0" smtClean="0">
              <a:ln>
                <a:noFill/>
              </a:ln>
              <a:solidFill>
                <a:schemeClr val="tx2"/>
              </a:solidFill>
              <a:effectLst/>
              <a:uLnTx/>
              <a:uFillTx/>
              <a:latin typeface="+mj-lt"/>
              <a:ea typeface="+mj-ea"/>
              <a:cs typeface="+mj-cs"/>
            </a:endParaRPr>
          </a:p>
        </p:txBody>
      </p:sp>
      <p:pic>
        <p:nvPicPr>
          <p:cNvPr id="3" name="Picture 5" descr="MCj04077340000[1]"/>
          <p:cNvPicPr>
            <a:picLocks noChangeAspect="1" noChangeArrowheads="1"/>
          </p:cNvPicPr>
          <p:nvPr/>
        </p:nvPicPr>
        <p:blipFill>
          <a:blip r:embed="rId3" cstate="print"/>
          <a:srcRect/>
          <a:stretch>
            <a:fillRect/>
          </a:stretch>
        </p:blipFill>
        <p:spPr bwMode="auto">
          <a:xfrm>
            <a:off x="6248400" y="990600"/>
            <a:ext cx="1524000" cy="1524000"/>
          </a:xfrm>
          <a:prstGeom prst="rect">
            <a:avLst/>
          </a:prstGeom>
          <a:noFill/>
        </p:spPr>
      </p:pic>
      <p:sp>
        <p:nvSpPr>
          <p:cNvPr id="4" name="TextBox 3"/>
          <p:cNvSpPr txBox="1"/>
          <p:nvPr/>
        </p:nvSpPr>
        <p:spPr>
          <a:xfrm>
            <a:off x="228600" y="1600200"/>
            <a:ext cx="6019800" cy="400110"/>
          </a:xfrm>
          <a:prstGeom prst="rect">
            <a:avLst/>
          </a:prstGeom>
          <a:noFill/>
        </p:spPr>
        <p:txBody>
          <a:bodyPr wrap="square" rtlCol="0">
            <a:spAutoFit/>
          </a:bodyPr>
          <a:lstStyle/>
          <a:p>
            <a:r>
              <a:rPr lang="en-US" sz="2000" dirty="0" smtClean="0"/>
              <a:t>1. Is white glue stronger than a glue stick? </a:t>
            </a:r>
            <a:endParaRPr lang="en-US" sz="2000" dirty="0"/>
          </a:p>
        </p:txBody>
      </p:sp>
      <p:sp>
        <p:nvSpPr>
          <p:cNvPr id="5" name="TextBox 4"/>
          <p:cNvSpPr txBox="1"/>
          <p:nvPr/>
        </p:nvSpPr>
        <p:spPr>
          <a:xfrm>
            <a:off x="228600" y="2057400"/>
            <a:ext cx="5791200" cy="400110"/>
          </a:xfrm>
          <a:prstGeom prst="rect">
            <a:avLst/>
          </a:prstGeom>
          <a:noFill/>
        </p:spPr>
        <p:txBody>
          <a:bodyPr wrap="square" rtlCol="0">
            <a:spAutoFit/>
          </a:bodyPr>
          <a:lstStyle/>
          <a:p>
            <a:r>
              <a:rPr lang="en-US" sz="2000" dirty="0" smtClean="0"/>
              <a:t>2. Do orange blossoms smell better than roses?</a:t>
            </a:r>
            <a:endParaRPr lang="en-US" sz="2000" dirty="0"/>
          </a:p>
        </p:txBody>
      </p:sp>
      <p:sp>
        <p:nvSpPr>
          <p:cNvPr id="6" name="TextBox 5"/>
          <p:cNvSpPr txBox="1"/>
          <p:nvPr/>
        </p:nvSpPr>
        <p:spPr>
          <a:xfrm>
            <a:off x="228600" y="2590800"/>
            <a:ext cx="8686800" cy="400110"/>
          </a:xfrm>
          <a:prstGeom prst="rect">
            <a:avLst/>
          </a:prstGeom>
          <a:noFill/>
        </p:spPr>
        <p:txBody>
          <a:bodyPr wrap="square" rtlCol="0">
            <a:spAutoFit/>
          </a:bodyPr>
          <a:lstStyle/>
          <a:p>
            <a:r>
              <a:rPr lang="en-US" sz="2000" dirty="0" smtClean="0"/>
              <a:t>3. Does an electromagnet have more magnetic force if it has a larger core?</a:t>
            </a:r>
            <a:endParaRPr lang="en-US" sz="2000" dirty="0"/>
          </a:p>
        </p:txBody>
      </p:sp>
      <p:sp>
        <p:nvSpPr>
          <p:cNvPr id="7" name="TextBox 6"/>
          <p:cNvSpPr txBox="1"/>
          <p:nvPr/>
        </p:nvSpPr>
        <p:spPr>
          <a:xfrm>
            <a:off x="228600" y="3048000"/>
            <a:ext cx="7620000" cy="400110"/>
          </a:xfrm>
          <a:prstGeom prst="rect">
            <a:avLst/>
          </a:prstGeom>
          <a:noFill/>
        </p:spPr>
        <p:txBody>
          <a:bodyPr wrap="square" rtlCol="0">
            <a:spAutoFit/>
          </a:bodyPr>
          <a:lstStyle/>
          <a:p>
            <a:r>
              <a:rPr lang="en-US" sz="2000" dirty="0" smtClean="0"/>
              <a:t>4. Does sugar preserve the life of a cut flower?</a:t>
            </a:r>
            <a:endParaRPr lang="en-US" sz="2000" dirty="0"/>
          </a:p>
        </p:txBody>
      </p:sp>
      <p:sp>
        <p:nvSpPr>
          <p:cNvPr id="8" name="TextBox 7"/>
          <p:cNvSpPr txBox="1"/>
          <p:nvPr/>
        </p:nvSpPr>
        <p:spPr>
          <a:xfrm>
            <a:off x="228600" y="3581400"/>
            <a:ext cx="8915400" cy="400110"/>
          </a:xfrm>
          <a:prstGeom prst="rect">
            <a:avLst/>
          </a:prstGeom>
          <a:noFill/>
        </p:spPr>
        <p:txBody>
          <a:bodyPr wrap="square" rtlCol="0">
            <a:spAutoFit/>
          </a:bodyPr>
          <a:lstStyle/>
          <a:p>
            <a:r>
              <a:rPr lang="en-US" sz="2000" dirty="0" smtClean="0"/>
              <a:t>5. Does a round parachute slow free fall more than a rectangular parachute? </a:t>
            </a:r>
            <a:endParaRPr lang="en-US" sz="2000" dirty="0"/>
          </a:p>
        </p:txBody>
      </p:sp>
      <p:sp>
        <p:nvSpPr>
          <p:cNvPr id="9" name="TextBox 8"/>
          <p:cNvSpPr txBox="1"/>
          <p:nvPr/>
        </p:nvSpPr>
        <p:spPr>
          <a:xfrm>
            <a:off x="228600" y="4114800"/>
            <a:ext cx="8534400" cy="400110"/>
          </a:xfrm>
          <a:prstGeom prst="rect">
            <a:avLst/>
          </a:prstGeom>
          <a:noFill/>
        </p:spPr>
        <p:txBody>
          <a:bodyPr wrap="square" rtlCol="0">
            <a:spAutoFit/>
          </a:bodyPr>
          <a:lstStyle/>
          <a:p>
            <a:r>
              <a:rPr lang="en-US" sz="2000" dirty="0" smtClean="0"/>
              <a:t>6. Is rock music better than country music?    </a:t>
            </a:r>
            <a:endParaRPr lang="en-US" sz="2000" dirty="0"/>
          </a:p>
        </p:txBody>
      </p:sp>
      <p:sp>
        <p:nvSpPr>
          <p:cNvPr id="10" name="TextBox 9"/>
          <p:cNvSpPr txBox="1"/>
          <p:nvPr/>
        </p:nvSpPr>
        <p:spPr>
          <a:xfrm>
            <a:off x="228600" y="4648200"/>
            <a:ext cx="8686800" cy="1938992"/>
          </a:xfrm>
          <a:prstGeom prst="rect">
            <a:avLst/>
          </a:prstGeom>
          <a:noFill/>
        </p:spPr>
        <p:txBody>
          <a:bodyPr wrap="square" rtlCol="0">
            <a:spAutoFit/>
          </a:bodyPr>
          <a:lstStyle/>
          <a:p>
            <a:pPr marL="342900" indent="-342900">
              <a:buAutoNum type="alphaUcPeriod"/>
            </a:pPr>
            <a:r>
              <a:rPr lang="en-US" sz="2000" b="1" dirty="0" smtClean="0"/>
              <a:t>Work with our shoulder partner to divide these questions into two categories: questions that are TESTABLE because evidence can be gathered to answer them OR questions that are NOT TESTABLE	 because the answer would be an opinion.</a:t>
            </a:r>
          </a:p>
          <a:p>
            <a:pPr marL="342900" indent="-342900">
              <a:buAutoNum type="alphaUcPeriod"/>
            </a:pPr>
            <a:r>
              <a:rPr lang="en-US" sz="2000" b="1" dirty="0" smtClean="0"/>
              <a:t>Compare your answers with your face partner: discuss any differences you have and try to reach consensus</a:t>
            </a:r>
            <a:endParaRPr lang="en-US" sz="20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Text Box 7"/>
          <p:cNvSpPr txBox="1">
            <a:spLocks noChangeArrowheads="1"/>
          </p:cNvSpPr>
          <p:nvPr/>
        </p:nvSpPr>
        <p:spPr bwMode="auto">
          <a:xfrm>
            <a:off x="609600" y="990600"/>
            <a:ext cx="8229600" cy="523220"/>
          </a:xfrm>
          <a:prstGeom prst="rect">
            <a:avLst/>
          </a:prstGeom>
          <a:noFill/>
          <a:ln w="9525">
            <a:noFill/>
            <a:miter lim="800000"/>
            <a:headEnd/>
            <a:tailEnd/>
          </a:ln>
        </p:spPr>
        <p:txBody>
          <a:bodyPr>
            <a:spAutoFit/>
          </a:bodyPr>
          <a:lstStyle/>
          <a:p>
            <a:pPr>
              <a:spcBef>
                <a:spcPct val="50000"/>
              </a:spcBef>
            </a:pPr>
            <a:r>
              <a:rPr lang="en-US" sz="2800" dirty="0" smtClean="0"/>
              <a:t>Guided Instruction:</a:t>
            </a:r>
            <a:endParaRPr lang="en-US" sz="2800" dirty="0"/>
          </a:p>
        </p:txBody>
      </p:sp>
      <p:sp>
        <p:nvSpPr>
          <p:cNvPr id="110600" name="Text Box 12"/>
          <p:cNvSpPr txBox="1">
            <a:spLocks noChangeArrowheads="1"/>
          </p:cNvSpPr>
          <p:nvPr/>
        </p:nvSpPr>
        <p:spPr bwMode="auto">
          <a:xfrm>
            <a:off x="609600" y="1524000"/>
            <a:ext cx="8077200" cy="5463034"/>
          </a:xfrm>
          <a:prstGeom prst="rect">
            <a:avLst/>
          </a:prstGeom>
          <a:noFill/>
          <a:ln w="9525">
            <a:noFill/>
            <a:miter lim="800000"/>
            <a:headEnd/>
            <a:tailEnd/>
          </a:ln>
        </p:spPr>
        <p:txBody>
          <a:bodyPr wrap="square">
            <a:spAutoFit/>
          </a:bodyPr>
          <a:lstStyle/>
          <a:p>
            <a:pPr>
              <a:spcBef>
                <a:spcPct val="50000"/>
              </a:spcBef>
            </a:pPr>
            <a:r>
              <a:rPr lang="en-US" sz="2800" dirty="0" smtClean="0">
                <a:solidFill>
                  <a:srgbClr val="0000FF"/>
                </a:solidFill>
              </a:rPr>
              <a:t> Which question cannot be answered scientifically because the quantity cannot actually be measured?</a:t>
            </a:r>
          </a:p>
          <a:p>
            <a:pPr marL="514350" indent="-514350">
              <a:spcBef>
                <a:spcPct val="50000"/>
              </a:spcBef>
              <a:buAutoNum type="alphaUcPeriod"/>
            </a:pPr>
            <a:r>
              <a:rPr lang="en-US" sz="2800" dirty="0" smtClean="0"/>
              <a:t>How much food does the water buffalo consume in one day?</a:t>
            </a:r>
          </a:p>
          <a:p>
            <a:pPr marL="514350" indent="-514350">
              <a:spcBef>
                <a:spcPct val="50000"/>
              </a:spcBef>
              <a:buAutoNum type="alphaUcPeriod"/>
            </a:pPr>
            <a:r>
              <a:rPr lang="en-US" sz="2800" dirty="0" smtClean="0"/>
              <a:t>How happy is a chimpanzee with it’s food?</a:t>
            </a:r>
          </a:p>
          <a:p>
            <a:pPr marL="514350" indent="-514350">
              <a:spcBef>
                <a:spcPct val="50000"/>
              </a:spcBef>
              <a:buAutoNum type="alphaUcPeriod"/>
            </a:pPr>
            <a:r>
              <a:rPr lang="en-US" sz="2800" dirty="0" smtClean="0"/>
              <a:t>How heavy is a mature female elephant?</a:t>
            </a:r>
          </a:p>
          <a:p>
            <a:pPr marL="514350" indent="-514350">
              <a:spcBef>
                <a:spcPct val="50000"/>
              </a:spcBef>
              <a:buAutoNum type="alphaUcPeriod"/>
            </a:pPr>
            <a:r>
              <a:rPr lang="en-US" sz="2800" dirty="0" smtClean="0"/>
              <a:t>How fast can a tiger swallowtail butterfly fly?</a:t>
            </a:r>
            <a:endParaRPr lang="en-US" sz="2800" dirty="0"/>
          </a:p>
          <a:p>
            <a:pPr>
              <a:spcBef>
                <a:spcPct val="50000"/>
              </a:spcBef>
            </a:pPr>
            <a:endParaRPr lang="en-US" sz="2800" dirty="0">
              <a:solidFill>
                <a:srgbClr val="0000FF"/>
              </a:solidFill>
            </a:endParaRPr>
          </a:p>
          <a:p>
            <a:pPr>
              <a:spcBef>
                <a:spcPct val="50000"/>
              </a:spcBef>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5"/>
          <p:cNvSpPr txBox="1">
            <a:spLocks noChangeArrowheads="1"/>
          </p:cNvSpPr>
          <p:nvPr/>
        </p:nvSpPr>
        <p:spPr bwMode="auto">
          <a:xfrm>
            <a:off x="609600" y="990600"/>
            <a:ext cx="8229600" cy="519113"/>
          </a:xfrm>
          <a:prstGeom prst="rect">
            <a:avLst/>
          </a:prstGeom>
          <a:noFill/>
          <a:ln w="9525">
            <a:noFill/>
            <a:miter lim="800000"/>
            <a:headEnd/>
            <a:tailEnd/>
          </a:ln>
        </p:spPr>
        <p:txBody>
          <a:bodyPr>
            <a:spAutoFit/>
          </a:bodyPr>
          <a:lstStyle/>
          <a:p>
            <a:pPr>
              <a:spcBef>
                <a:spcPct val="50000"/>
              </a:spcBef>
            </a:pPr>
            <a:endParaRPr lang="en-US" sz="2800" dirty="0"/>
          </a:p>
        </p:txBody>
      </p:sp>
      <p:sp>
        <p:nvSpPr>
          <p:cNvPr id="20484" name="Text Box 10"/>
          <p:cNvSpPr txBox="1">
            <a:spLocks noChangeArrowheads="1"/>
          </p:cNvSpPr>
          <p:nvPr/>
        </p:nvSpPr>
        <p:spPr bwMode="auto">
          <a:xfrm>
            <a:off x="685800" y="838200"/>
            <a:ext cx="7696200" cy="769938"/>
          </a:xfrm>
          <a:prstGeom prst="rect">
            <a:avLst/>
          </a:prstGeom>
          <a:noFill/>
          <a:ln w="9525">
            <a:noFill/>
            <a:miter lim="800000"/>
            <a:headEnd/>
            <a:tailEnd/>
          </a:ln>
        </p:spPr>
        <p:txBody>
          <a:bodyPr>
            <a:spAutoFit/>
          </a:bodyPr>
          <a:lstStyle/>
          <a:p>
            <a:pPr>
              <a:spcBef>
                <a:spcPct val="50000"/>
              </a:spcBef>
            </a:pPr>
            <a:r>
              <a:rPr lang="en-US" sz="4400" dirty="0"/>
              <a:t>The answer is</a:t>
            </a:r>
            <a:endParaRPr lang="en-US" sz="4400" dirty="0">
              <a:solidFill>
                <a:srgbClr val="0000FF"/>
              </a:solidFill>
            </a:endParaRPr>
          </a:p>
        </p:txBody>
      </p:sp>
      <p:sp>
        <p:nvSpPr>
          <p:cNvPr id="5" name="TextBox 4"/>
          <p:cNvSpPr txBox="1"/>
          <p:nvPr/>
        </p:nvSpPr>
        <p:spPr>
          <a:xfrm rot="565840">
            <a:off x="4539521" y="627978"/>
            <a:ext cx="1283898" cy="1569660"/>
          </a:xfrm>
          <a:prstGeom prst="rect">
            <a:avLst/>
          </a:prstGeom>
          <a:noFill/>
        </p:spPr>
        <p:txBody>
          <a:bodyPr>
            <a:spAutoFit/>
          </a:bodyPr>
          <a:lstStyle/>
          <a:p>
            <a:pPr>
              <a:defRPr/>
            </a:pPr>
            <a:r>
              <a:rPr lang="en-US" sz="9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B</a:t>
            </a:r>
            <a:endParaRPr lang="en-US" sz="96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7" name="Rectangle 6"/>
          <p:cNvSpPr/>
          <p:nvPr/>
        </p:nvSpPr>
        <p:spPr>
          <a:xfrm>
            <a:off x="838200" y="2819400"/>
            <a:ext cx="7696200" cy="2246769"/>
          </a:xfrm>
          <a:prstGeom prst="rect">
            <a:avLst/>
          </a:prstGeom>
        </p:spPr>
        <p:txBody>
          <a:bodyPr wrap="square">
            <a:spAutoFit/>
          </a:bodyPr>
          <a:lstStyle/>
          <a:p>
            <a:pPr marL="514350" indent="-514350">
              <a:spcBef>
                <a:spcPct val="50000"/>
              </a:spcBef>
            </a:pPr>
            <a:r>
              <a:rPr lang="en-US" sz="2800" dirty="0" smtClean="0"/>
              <a:t>How happy is a chimpanzee with it’s food?</a:t>
            </a:r>
          </a:p>
          <a:p>
            <a:pPr marL="514350" indent="-514350">
              <a:spcBef>
                <a:spcPct val="50000"/>
              </a:spcBef>
            </a:pPr>
            <a:endParaRPr lang="en-US" sz="2800" dirty="0" smtClean="0"/>
          </a:p>
          <a:p>
            <a:pPr marL="514350" indent="-514350">
              <a:spcBef>
                <a:spcPct val="50000"/>
              </a:spcBef>
            </a:pPr>
            <a:r>
              <a:rPr lang="en-US" sz="2800" dirty="0" smtClean="0"/>
              <a:t>     There is </a:t>
            </a:r>
            <a:r>
              <a:rPr lang="en-US" sz="2800" u="sng" dirty="0" smtClean="0"/>
              <a:t>no</a:t>
            </a:r>
            <a:r>
              <a:rPr lang="en-US" sz="2800" dirty="0" smtClean="0"/>
              <a:t> way to measure how happy a chimpanzee is with food!</a:t>
            </a:r>
          </a:p>
        </p:txBody>
      </p:sp>
      <p:pic>
        <p:nvPicPr>
          <p:cNvPr id="1026" name="Picture 2"/>
          <p:cNvPicPr>
            <a:picLocks noChangeAspect="1" noChangeArrowheads="1"/>
          </p:cNvPicPr>
          <p:nvPr/>
        </p:nvPicPr>
        <p:blipFill>
          <a:blip r:embed="rId3" cstate="print"/>
          <a:srcRect/>
          <a:stretch>
            <a:fillRect/>
          </a:stretch>
        </p:blipFill>
        <p:spPr bwMode="auto">
          <a:xfrm>
            <a:off x="5791200" y="990600"/>
            <a:ext cx="2743200" cy="17145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Text Box 7"/>
          <p:cNvSpPr txBox="1">
            <a:spLocks noChangeArrowheads="1"/>
          </p:cNvSpPr>
          <p:nvPr/>
        </p:nvSpPr>
        <p:spPr bwMode="auto">
          <a:xfrm>
            <a:off x="381000" y="685800"/>
            <a:ext cx="8229600" cy="523220"/>
          </a:xfrm>
          <a:prstGeom prst="rect">
            <a:avLst/>
          </a:prstGeom>
          <a:noFill/>
          <a:ln w="9525">
            <a:noFill/>
            <a:miter lim="800000"/>
            <a:headEnd/>
            <a:tailEnd/>
          </a:ln>
        </p:spPr>
        <p:txBody>
          <a:bodyPr>
            <a:spAutoFit/>
          </a:bodyPr>
          <a:lstStyle/>
          <a:p>
            <a:pPr>
              <a:spcBef>
                <a:spcPct val="50000"/>
              </a:spcBef>
            </a:pPr>
            <a:r>
              <a:rPr lang="en-US" sz="2800" dirty="0" smtClean="0"/>
              <a:t>Guided Instruction:</a:t>
            </a:r>
            <a:endParaRPr lang="en-US" sz="2800" dirty="0"/>
          </a:p>
        </p:txBody>
      </p:sp>
      <p:sp>
        <p:nvSpPr>
          <p:cNvPr id="110600" name="Text Box 12"/>
          <p:cNvSpPr txBox="1">
            <a:spLocks noChangeArrowheads="1"/>
          </p:cNvSpPr>
          <p:nvPr/>
        </p:nvSpPr>
        <p:spPr bwMode="auto">
          <a:xfrm>
            <a:off x="304800" y="1219200"/>
            <a:ext cx="8305800" cy="7478970"/>
          </a:xfrm>
          <a:prstGeom prst="rect">
            <a:avLst/>
          </a:prstGeom>
          <a:noFill/>
          <a:ln w="9525">
            <a:noFill/>
            <a:miter lim="800000"/>
            <a:headEnd/>
            <a:tailEnd/>
          </a:ln>
        </p:spPr>
        <p:txBody>
          <a:bodyPr wrap="square">
            <a:spAutoFit/>
          </a:bodyPr>
          <a:lstStyle/>
          <a:p>
            <a:r>
              <a:rPr lang="en-US" sz="2400" dirty="0" smtClean="0">
                <a:solidFill>
                  <a:srgbClr val="0000FF"/>
                </a:solidFill>
              </a:rPr>
              <a:t>Sarah made a hypothesis that flowers planted in the garden grow larger than those planted in pots. She planted sunflower seeds in a pot in a sunny area of her patio. She planted the same kind and number of seeds in her garden. Both sets of seeds sprouted. Sarah observed and measured the plants as they grew and bloomed. She</a:t>
            </a:r>
          </a:p>
          <a:p>
            <a:r>
              <a:rPr lang="en-US" sz="2400" dirty="0" smtClean="0">
                <a:solidFill>
                  <a:srgbClr val="0000FF"/>
                </a:solidFill>
              </a:rPr>
              <a:t>analyzed her data. She concluded that the sunflower seeds planted in her garden grew much taller than the ones she planted in a pot.</a:t>
            </a:r>
          </a:p>
          <a:p>
            <a:endParaRPr lang="en-US" sz="2400" dirty="0" smtClean="0"/>
          </a:p>
          <a:p>
            <a:r>
              <a:rPr lang="en-US" sz="2400" dirty="0" smtClean="0"/>
              <a:t>What </a:t>
            </a:r>
            <a:r>
              <a:rPr lang="en-US" sz="2400" smtClean="0"/>
              <a:t>did </a:t>
            </a:r>
            <a:r>
              <a:rPr lang="en-US" sz="2400" smtClean="0"/>
              <a:t>Sarah do </a:t>
            </a:r>
            <a:r>
              <a:rPr lang="en-US" sz="2400" dirty="0" smtClean="0"/>
              <a:t>to reach her conclusion?</a:t>
            </a:r>
          </a:p>
          <a:p>
            <a:pPr lvl="1"/>
            <a:r>
              <a:rPr lang="en-US" sz="2400" dirty="0" smtClean="0"/>
              <a:t>A She observed the plants.</a:t>
            </a:r>
          </a:p>
          <a:p>
            <a:pPr lvl="1"/>
            <a:r>
              <a:rPr lang="en-US" sz="2400" dirty="0" smtClean="0"/>
              <a:t>B She observed, compared, and measured the plants.</a:t>
            </a:r>
          </a:p>
          <a:p>
            <a:pPr lvl="1"/>
            <a:r>
              <a:rPr lang="en-US" sz="2400" dirty="0" smtClean="0"/>
              <a:t>C She planted seeds and watched them sprout.</a:t>
            </a:r>
          </a:p>
          <a:p>
            <a:pPr lvl="1"/>
            <a:r>
              <a:rPr lang="en-US" sz="2400" dirty="0" smtClean="0"/>
              <a:t>D She planted sunflower seeds.</a:t>
            </a:r>
          </a:p>
          <a:p>
            <a:pPr>
              <a:spcBef>
                <a:spcPct val="50000"/>
              </a:spcBef>
            </a:pPr>
            <a:r>
              <a:rPr lang="en-US" sz="2400" dirty="0" smtClean="0"/>
              <a:t/>
            </a:r>
            <a:br>
              <a:rPr lang="en-US" sz="2400" dirty="0" smtClean="0"/>
            </a:br>
            <a:endParaRPr lang="en-US" sz="2400" dirty="0" smtClean="0">
              <a:solidFill>
                <a:srgbClr val="0000FF"/>
              </a:solidFill>
            </a:endParaRPr>
          </a:p>
          <a:p>
            <a:pPr>
              <a:spcBef>
                <a:spcPct val="50000"/>
              </a:spcBef>
            </a:pPr>
            <a:endParaRPr lang="en-US" sz="2400" dirty="0">
              <a:solidFill>
                <a:srgbClr val="0000FF"/>
              </a:solidFill>
            </a:endParaRPr>
          </a:p>
          <a:p>
            <a:pPr>
              <a:spcBef>
                <a:spcPct val="50000"/>
              </a:spcBef>
            </a:pPr>
            <a:endParaRPr lang="en-US" sz="1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5"/>
          <p:cNvSpPr txBox="1">
            <a:spLocks noChangeArrowheads="1"/>
          </p:cNvSpPr>
          <p:nvPr/>
        </p:nvSpPr>
        <p:spPr bwMode="auto">
          <a:xfrm>
            <a:off x="609600" y="990600"/>
            <a:ext cx="8229600" cy="519113"/>
          </a:xfrm>
          <a:prstGeom prst="rect">
            <a:avLst/>
          </a:prstGeom>
          <a:noFill/>
          <a:ln w="9525">
            <a:noFill/>
            <a:miter lim="800000"/>
            <a:headEnd/>
            <a:tailEnd/>
          </a:ln>
        </p:spPr>
        <p:txBody>
          <a:bodyPr>
            <a:spAutoFit/>
          </a:bodyPr>
          <a:lstStyle/>
          <a:p>
            <a:pPr>
              <a:spcBef>
                <a:spcPct val="50000"/>
              </a:spcBef>
            </a:pPr>
            <a:endParaRPr lang="en-US" sz="2800" dirty="0"/>
          </a:p>
        </p:txBody>
      </p:sp>
      <p:sp>
        <p:nvSpPr>
          <p:cNvPr id="20483" name="Text Box 9"/>
          <p:cNvSpPr txBox="1">
            <a:spLocks noChangeArrowheads="1"/>
          </p:cNvSpPr>
          <p:nvPr/>
        </p:nvSpPr>
        <p:spPr bwMode="auto">
          <a:xfrm>
            <a:off x="609600" y="5638800"/>
            <a:ext cx="8077200" cy="1573213"/>
          </a:xfrm>
          <a:prstGeom prst="rect">
            <a:avLst/>
          </a:prstGeom>
          <a:noFill/>
          <a:ln w="9525">
            <a:noFill/>
            <a:miter lim="800000"/>
            <a:headEnd/>
            <a:tailEnd/>
          </a:ln>
        </p:spPr>
        <p:txBody>
          <a:bodyPr>
            <a:spAutoFit/>
          </a:bodyPr>
          <a:lstStyle/>
          <a:p>
            <a:pPr>
              <a:spcBef>
                <a:spcPct val="50000"/>
              </a:spcBef>
            </a:pPr>
            <a:endParaRPr lang="en-US" sz="2800" dirty="0">
              <a:solidFill>
                <a:srgbClr val="0000FF"/>
              </a:solidFill>
            </a:endParaRPr>
          </a:p>
          <a:p>
            <a:pPr>
              <a:spcBef>
                <a:spcPct val="50000"/>
              </a:spcBef>
            </a:pPr>
            <a:endParaRPr lang="en-US" sz="2800" dirty="0">
              <a:solidFill>
                <a:srgbClr val="0000FF"/>
              </a:solidFill>
            </a:endParaRPr>
          </a:p>
          <a:p>
            <a:pPr>
              <a:spcBef>
                <a:spcPct val="50000"/>
              </a:spcBef>
            </a:pPr>
            <a:endParaRPr lang="en-US" dirty="0"/>
          </a:p>
        </p:txBody>
      </p:sp>
      <p:sp>
        <p:nvSpPr>
          <p:cNvPr id="20484" name="Text Box 10"/>
          <p:cNvSpPr txBox="1">
            <a:spLocks noChangeArrowheads="1"/>
          </p:cNvSpPr>
          <p:nvPr/>
        </p:nvSpPr>
        <p:spPr bwMode="auto">
          <a:xfrm>
            <a:off x="685800" y="838200"/>
            <a:ext cx="7696200" cy="769938"/>
          </a:xfrm>
          <a:prstGeom prst="rect">
            <a:avLst/>
          </a:prstGeom>
          <a:noFill/>
          <a:ln w="9525">
            <a:noFill/>
            <a:miter lim="800000"/>
            <a:headEnd/>
            <a:tailEnd/>
          </a:ln>
        </p:spPr>
        <p:txBody>
          <a:bodyPr>
            <a:spAutoFit/>
          </a:bodyPr>
          <a:lstStyle/>
          <a:p>
            <a:pPr>
              <a:spcBef>
                <a:spcPct val="50000"/>
              </a:spcBef>
            </a:pPr>
            <a:r>
              <a:rPr lang="en-US" sz="4400" dirty="0"/>
              <a:t>The answer is</a:t>
            </a:r>
            <a:endParaRPr lang="en-US" sz="4400" dirty="0">
              <a:solidFill>
                <a:srgbClr val="0000FF"/>
              </a:solidFill>
            </a:endParaRPr>
          </a:p>
        </p:txBody>
      </p:sp>
      <p:sp>
        <p:nvSpPr>
          <p:cNvPr id="5" name="TextBox 4"/>
          <p:cNvSpPr txBox="1"/>
          <p:nvPr/>
        </p:nvSpPr>
        <p:spPr>
          <a:xfrm rot="565840">
            <a:off x="4539521" y="627978"/>
            <a:ext cx="1283898" cy="1569660"/>
          </a:xfrm>
          <a:prstGeom prst="rect">
            <a:avLst/>
          </a:prstGeom>
          <a:noFill/>
        </p:spPr>
        <p:txBody>
          <a:bodyPr>
            <a:spAutoFit/>
          </a:bodyPr>
          <a:lstStyle/>
          <a:p>
            <a:pPr>
              <a:defRPr/>
            </a:pPr>
            <a:r>
              <a:rPr lang="en-US" sz="9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B</a:t>
            </a:r>
            <a:endParaRPr lang="en-US" sz="96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7" name="Rectangle 6"/>
          <p:cNvSpPr/>
          <p:nvPr/>
        </p:nvSpPr>
        <p:spPr>
          <a:xfrm>
            <a:off x="838200" y="2819400"/>
            <a:ext cx="7696200" cy="2893100"/>
          </a:xfrm>
          <a:prstGeom prst="rect">
            <a:avLst/>
          </a:prstGeom>
        </p:spPr>
        <p:txBody>
          <a:bodyPr wrap="square">
            <a:spAutoFit/>
          </a:bodyPr>
          <a:lstStyle/>
          <a:p>
            <a:pPr lvl="1"/>
            <a:r>
              <a:rPr lang="en-US" sz="2800" dirty="0" smtClean="0"/>
              <a:t>She observed, compared, and measured the plants.</a:t>
            </a:r>
          </a:p>
          <a:p>
            <a:pPr marL="514350" indent="-514350">
              <a:spcBef>
                <a:spcPct val="50000"/>
              </a:spcBef>
            </a:pPr>
            <a:r>
              <a:rPr lang="en-US" sz="2800" dirty="0" smtClean="0"/>
              <a:t>	Scientific questions are answered by gathering information, such as observations or measurements, that is used to help validate explanations of natural phenomena </a:t>
            </a:r>
          </a:p>
        </p:txBody>
      </p:sp>
      <p:pic>
        <p:nvPicPr>
          <p:cNvPr id="2050" name="Picture 2"/>
          <p:cNvPicPr>
            <a:picLocks noChangeAspect="1" noChangeArrowheads="1"/>
          </p:cNvPicPr>
          <p:nvPr/>
        </p:nvPicPr>
        <p:blipFill>
          <a:blip r:embed="rId3" cstate="print"/>
          <a:srcRect/>
          <a:stretch>
            <a:fillRect/>
          </a:stretch>
        </p:blipFill>
        <p:spPr bwMode="auto">
          <a:xfrm>
            <a:off x="6096000" y="838200"/>
            <a:ext cx="2514600" cy="18573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Text Box 7"/>
          <p:cNvSpPr txBox="1">
            <a:spLocks noChangeArrowheads="1"/>
          </p:cNvSpPr>
          <p:nvPr/>
        </p:nvSpPr>
        <p:spPr bwMode="auto">
          <a:xfrm>
            <a:off x="533400" y="914400"/>
            <a:ext cx="5334000" cy="523220"/>
          </a:xfrm>
          <a:prstGeom prst="rect">
            <a:avLst/>
          </a:prstGeom>
          <a:noFill/>
          <a:ln w="9525">
            <a:noFill/>
            <a:miter lim="800000"/>
            <a:headEnd/>
            <a:tailEnd/>
          </a:ln>
        </p:spPr>
        <p:txBody>
          <a:bodyPr wrap="square">
            <a:spAutoFit/>
          </a:bodyPr>
          <a:lstStyle/>
          <a:p>
            <a:pPr>
              <a:spcBef>
                <a:spcPct val="50000"/>
              </a:spcBef>
            </a:pPr>
            <a:r>
              <a:rPr lang="en-US" sz="2800" dirty="0" smtClean="0"/>
              <a:t>Guided Instruction</a:t>
            </a:r>
            <a:endParaRPr lang="en-US" sz="2800" dirty="0"/>
          </a:p>
        </p:txBody>
      </p:sp>
      <p:sp>
        <p:nvSpPr>
          <p:cNvPr id="4" name="Rectangle 3"/>
          <p:cNvSpPr/>
          <p:nvPr/>
        </p:nvSpPr>
        <p:spPr>
          <a:xfrm>
            <a:off x="381000" y="1752600"/>
            <a:ext cx="8001000" cy="3785652"/>
          </a:xfrm>
          <a:prstGeom prst="rect">
            <a:avLst/>
          </a:prstGeom>
        </p:spPr>
        <p:txBody>
          <a:bodyPr wrap="square">
            <a:spAutoFit/>
          </a:bodyPr>
          <a:lstStyle/>
          <a:p>
            <a:r>
              <a:rPr lang="en-US" sz="2400" dirty="0" smtClean="0">
                <a:solidFill>
                  <a:srgbClr val="0000FF"/>
                </a:solidFill>
              </a:rPr>
              <a:t>Shelby wants to know what type of bird comes to the feeder outside her window most often. She observes the bird feeder for an hour at the same time each day.</a:t>
            </a:r>
          </a:p>
          <a:p>
            <a:endParaRPr lang="en-US" sz="2400" dirty="0" smtClean="0"/>
          </a:p>
          <a:p>
            <a:r>
              <a:rPr lang="en-US" sz="2400" dirty="0" smtClean="0"/>
              <a:t>What else should she do to draw an accurate conclusion?</a:t>
            </a:r>
          </a:p>
          <a:p>
            <a:pPr lvl="1"/>
            <a:r>
              <a:rPr lang="en-US" sz="2400" dirty="0" smtClean="0"/>
              <a:t>A write down how long each bird stays at the feeder</a:t>
            </a:r>
          </a:p>
          <a:p>
            <a:pPr lvl="1"/>
            <a:r>
              <a:rPr lang="en-US" sz="2400" dirty="0" smtClean="0"/>
              <a:t>B put up two more bird feeders</a:t>
            </a:r>
          </a:p>
          <a:p>
            <a:pPr lvl="1"/>
            <a:r>
              <a:rPr lang="en-US" sz="2400" dirty="0" smtClean="0"/>
              <a:t>C count and record the number and type of birds she sees</a:t>
            </a:r>
          </a:p>
          <a:p>
            <a:pPr lvl="1"/>
            <a:r>
              <a:rPr lang="en-US" sz="2400" dirty="0" smtClean="0"/>
              <a:t>D measure the amount of seeds the birds eat</a:t>
            </a:r>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5"/>
          <p:cNvSpPr txBox="1">
            <a:spLocks noChangeArrowheads="1"/>
          </p:cNvSpPr>
          <p:nvPr/>
        </p:nvSpPr>
        <p:spPr bwMode="auto">
          <a:xfrm>
            <a:off x="609600" y="990600"/>
            <a:ext cx="8229600" cy="519113"/>
          </a:xfrm>
          <a:prstGeom prst="rect">
            <a:avLst/>
          </a:prstGeom>
          <a:noFill/>
          <a:ln w="9525">
            <a:noFill/>
            <a:miter lim="800000"/>
            <a:headEnd/>
            <a:tailEnd/>
          </a:ln>
        </p:spPr>
        <p:txBody>
          <a:bodyPr>
            <a:spAutoFit/>
          </a:bodyPr>
          <a:lstStyle/>
          <a:p>
            <a:pPr>
              <a:spcBef>
                <a:spcPct val="50000"/>
              </a:spcBef>
            </a:pPr>
            <a:endParaRPr lang="en-US" sz="2800" dirty="0"/>
          </a:p>
        </p:txBody>
      </p:sp>
      <p:sp>
        <p:nvSpPr>
          <p:cNvPr id="20483" name="Text Box 9"/>
          <p:cNvSpPr txBox="1">
            <a:spLocks noChangeArrowheads="1"/>
          </p:cNvSpPr>
          <p:nvPr/>
        </p:nvSpPr>
        <p:spPr bwMode="auto">
          <a:xfrm>
            <a:off x="609600" y="5638800"/>
            <a:ext cx="8077200" cy="1573213"/>
          </a:xfrm>
          <a:prstGeom prst="rect">
            <a:avLst/>
          </a:prstGeom>
          <a:noFill/>
          <a:ln w="9525">
            <a:noFill/>
            <a:miter lim="800000"/>
            <a:headEnd/>
            <a:tailEnd/>
          </a:ln>
        </p:spPr>
        <p:txBody>
          <a:bodyPr>
            <a:spAutoFit/>
          </a:bodyPr>
          <a:lstStyle/>
          <a:p>
            <a:pPr>
              <a:spcBef>
                <a:spcPct val="50000"/>
              </a:spcBef>
            </a:pPr>
            <a:endParaRPr lang="en-US" sz="2800" dirty="0">
              <a:solidFill>
                <a:srgbClr val="0000FF"/>
              </a:solidFill>
            </a:endParaRPr>
          </a:p>
          <a:p>
            <a:pPr>
              <a:spcBef>
                <a:spcPct val="50000"/>
              </a:spcBef>
            </a:pPr>
            <a:endParaRPr lang="en-US" sz="2800" dirty="0">
              <a:solidFill>
                <a:srgbClr val="0000FF"/>
              </a:solidFill>
            </a:endParaRPr>
          </a:p>
          <a:p>
            <a:pPr>
              <a:spcBef>
                <a:spcPct val="50000"/>
              </a:spcBef>
            </a:pPr>
            <a:endParaRPr lang="en-US" dirty="0"/>
          </a:p>
        </p:txBody>
      </p:sp>
      <p:sp>
        <p:nvSpPr>
          <p:cNvPr id="20484" name="Text Box 10"/>
          <p:cNvSpPr txBox="1">
            <a:spLocks noChangeArrowheads="1"/>
          </p:cNvSpPr>
          <p:nvPr/>
        </p:nvSpPr>
        <p:spPr bwMode="auto">
          <a:xfrm>
            <a:off x="685800" y="838200"/>
            <a:ext cx="7696200" cy="769938"/>
          </a:xfrm>
          <a:prstGeom prst="rect">
            <a:avLst/>
          </a:prstGeom>
          <a:noFill/>
          <a:ln w="9525">
            <a:noFill/>
            <a:miter lim="800000"/>
            <a:headEnd/>
            <a:tailEnd/>
          </a:ln>
        </p:spPr>
        <p:txBody>
          <a:bodyPr>
            <a:spAutoFit/>
          </a:bodyPr>
          <a:lstStyle/>
          <a:p>
            <a:pPr>
              <a:spcBef>
                <a:spcPct val="50000"/>
              </a:spcBef>
            </a:pPr>
            <a:r>
              <a:rPr lang="en-US" sz="4400" dirty="0"/>
              <a:t>The answer is</a:t>
            </a:r>
            <a:endParaRPr lang="en-US" sz="4400" dirty="0">
              <a:solidFill>
                <a:srgbClr val="0000FF"/>
              </a:solidFill>
            </a:endParaRPr>
          </a:p>
        </p:txBody>
      </p:sp>
      <p:sp>
        <p:nvSpPr>
          <p:cNvPr id="5" name="TextBox 4"/>
          <p:cNvSpPr txBox="1"/>
          <p:nvPr/>
        </p:nvSpPr>
        <p:spPr>
          <a:xfrm rot="565840">
            <a:off x="4539521" y="627978"/>
            <a:ext cx="1283898" cy="1569660"/>
          </a:xfrm>
          <a:prstGeom prst="rect">
            <a:avLst/>
          </a:prstGeom>
          <a:noFill/>
        </p:spPr>
        <p:txBody>
          <a:bodyPr>
            <a:spAutoFit/>
          </a:bodyPr>
          <a:lstStyle/>
          <a:p>
            <a:pPr>
              <a:defRPr/>
            </a:pPr>
            <a:r>
              <a:rPr lang="en-US" sz="9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C</a:t>
            </a:r>
            <a:endParaRPr lang="en-US" sz="96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7" name="Rectangle 6"/>
          <p:cNvSpPr/>
          <p:nvPr/>
        </p:nvSpPr>
        <p:spPr>
          <a:xfrm>
            <a:off x="457200" y="2819400"/>
            <a:ext cx="8077200" cy="3323987"/>
          </a:xfrm>
          <a:prstGeom prst="rect">
            <a:avLst/>
          </a:prstGeom>
        </p:spPr>
        <p:txBody>
          <a:bodyPr wrap="square">
            <a:spAutoFit/>
          </a:bodyPr>
          <a:lstStyle/>
          <a:p>
            <a:pPr lvl="1"/>
            <a:r>
              <a:rPr lang="en-US" sz="2800" dirty="0" smtClean="0"/>
              <a:t>Count and record the number and type of birds she sees</a:t>
            </a:r>
          </a:p>
          <a:p>
            <a:pPr marL="514350" indent="-514350">
              <a:spcBef>
                <a:spcPct val="50000"/>
              </a:spcBef>
            </a:pPr>
            <a:r>
              <a:rPr lang="en-US" sz="2800" dirty="0" smtClean="0"/>
              <a:t>	Scientific questions are answered by gathering information, such as observations or measurements, that is used to help validate explanations of natural phenomena. Counting the types of birds will answer the question. </a:t>
            </a:r>
          </a:p>
        </p:txBody>
      </p:sp>
      <p:pic>
        <p:nvPicPr>
          <p:cNvPr id="8" name="Picture 2"/>
          <p:cNvPicPr>
            <a:picLocks noChangeAspect="1" noChangeArrowheads="1"/>
          </p:cNvPicPr>
          <p:nvPr/>
        </p:nvPicPr>
        <p:blipFill>
          <a:blip r:embed="rId3" cstate="print"/>
          <a:srcRect/>
          <a:stretch>
            <a:fillRect/>
          </a:stretch>
        </p:blipFill>
        <p:spPr bwMode="auto">
          <a:xfrm>
            <a:off x="5867400" y="1066800"/>
            <a:ext cx="2430368" cy="1524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Text Box 7"/>
          <p:cNvSpPr txBox="1">
            <a:spLocks noChangeArrowheads="1"/>
          </p:cNvSpPr>
          <p:nvPr/>
        </p:nvSpPr>
        <p:spPr bwMode="auto">
          <a:xfrm>
            <a:off x="533400" y="914400"/>
            <a:ext cx="5334000" cy="523220"/>
          </a:xfrm>
          <a:prstGeom prst="rect">
            <a:avLst/>
          </a:prstGeom>
          <a:noFill/>
          <a:ln w="9525">
            <a:noFill/>
            <a:miter lim="800000"/>
            <a:headEnd/>
            <a:tailEnd/>
          </a:ln>
        </p:spPr>
        <p:txBody>
          <a:bodyPr wrap="square">
            <a:spAutoFit/>
          </a:bodyPr>
          <a:lstStyle/>
          <a:p>
            <a:pPr>
              <a:spcBef>
                <a:spcPct val="50000"/>
              </a:spcBef>
            </a:pPr>
            <a:r>
              <a:rPr lang="en-US" sz="2800" dirty="0" smtClean="0"/>
              <a:t>Guided Instruction</a:t>
            </a:r>
            <a:endParaRPr lang="en-US" sz="2800" dirty="0"/>
          </a:p>
        </p:txBody>
      </p:sp>
      <p:sp>
        <p:nvSpPr>
          <p:cNvPr id="4" name="Rectangle 3"/>
          <p:cNvSpPr/>
          <p:nvPr/>
        </p:nvSpPr>
        <p:spPr>
          <a:xfrm>
            <a:off x="533400" y="1752600"/>
            <a:ext cx="8001000" cy="4154984"/>
          </a:xfrm>
          <a:prstGeom prst="rect">
            <a:avLst/>
          </a:prstGeom>
        </p:spPr>
        <p:txBody>
          <a:bodyPr wrap="square">
            <a:spAutoFit/>
          </a:bodyPr>
          <a:lstStyle/>
          <a:p>
            <a:r>
              <a:rPr lang="en-US" sz="2400" dirty="0" smtClean="0">
                <a:solidFill>
                  <a:srgbClr val="0000FF"/>
                </a:solidFill>
              </a:rPr>
              <a:t>Mr. Crawford’s class notices that the leaves are getting brown on the sea grape trees around their school.</a:t>
            </a:r>
          </a:p>
          <a:p>
            <a:r>
              <a:rPr lang="en-US" sz="2400" dirty="0" smtClean="0">
                <a:solidFill>
                  <a:srgbClr val="0000FF"/>
                </a:solidFill>
              </a:rPr>
              <a:t>Which of the following could the class do to help solve this problem?</a:t>
            </a:r>
          </a:p>
          <a:p>
            <a:endParaRPr lang="en-US" sz="2400" dirty="0" smtClean="0"/>
          </a:p>
          <a:p>
            <a:pPr marL="457200" indent="-457200">
              <a:buFont typeface="+mj-lt"/>
              <a:buAutoNum type="alphaUcPeriod"/>
            </a:pPr>
            <a:r>
              <a:rPr lang="en-US" sz="2400" dirty="0" smtClean="0"/>
              <a:t>Use the science processes of observation and recording data to learn more.</a:t>
            </a:r>
          </a:p>
          <a:p>
            <a:pPr marL="457200" indent="-457200">
              <a:buFont typeface="+mj-lt"/>
              <a:buAutoNum type="alphaUcPeriod"/>
            </a:pPr>
            <a:r>
              <a:rPr lang="en-US" sz="2400" dirty="0" smtClean="0"/>
              <a:t>Plant more sea grape trees around the school.</a:t>
            </a:r>
          </a:p>
          <a:p>
            <a:pPr marL="457200" indent="-457200">
              <a:buFont typeface="+mj-lt"/>
              <a:buAutoNum type="alphaUcPeriod"/>
            </a:pPr>
            <a:r>
              <a:rPr lang="en-US" sz="2400" dirty="0" smtClean="0"/>
              <a:t>Remove the sea grape trees from their school.</a:t>
            </a:r>
          </a:p>
          <a:p>
            <a:pPr marL="457200" indent="-457200">
              <a:buFont typeface="+mj-lt"/>
              <a:buAutoNum type="alphaUcPeriod"/>
            </a:pPr>
            <a:r>
              <a:rPr lang="en-US" sz="2400" dirty="0" smtClean="0"/>
              <a:t>Put fences around the trees to keep people and animals away.</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Title 1"/>
          <p:cNvSpPr>
            <a:spLocks noGrp="1"/>
          </p:cNvSpPr>
          <p:nvPr>
            <p:ph type="title" idx="4294967295"/>
          </p:nvPr>
        </p:nvSpPr>
        <p:spPr>
          <a:xfrm>
            <a:off x="457200" y="704850"/>
            <a:ext cx="8229600" cy="742950"/>
          </a:xfrm>
        </p:spPr>
        <p:txBody>
          <a:bodyPr/>
          <a:lstStyle/>
          <a:p>
            <a:pPr eaLnBrk="1" hangingPunct="1"/>
            <a:r>
              <a:rPr lang="en-US" sz="4500" dirty="0" smtClean="0"/>
              <a:t>SC.5.N.2.1</a:t>
            </a:r>
          </a:p>
        </p:txBody>
      </p:sp>
      <p:sp>
        <p:nvSpPr>
          <p:cNvPr id="99330" name="Content Placeholder 2"/>
          <p:cNvSpPr>
            <a:spLocks noGrp="1"/>
          </p:cNvSpPr>
          <p:nvPr>
            <p:ph idx="4294967295"/>
          </p:nvPr>
        </p:nvSpPr>
        <p:spPr>
          <a:xfrm>
            <a:off x="457200" y="1371600"/>
            <a:ext cx="8229600" cy="5181600"/>
          </a:xfrm>
        </p:spPr>
        <p:txBody>
          <a:bodyPr/>
          <a:lstStyle/>
          <a:p>
            <a:pPr eaLnBrk="1" hangingPunct="1">
              <a:lnSpc>
                <a:spcPct val="80000"/>
              </a:lnSpc>
              <a:buFont typeface="Wingdings 2" pitchFamily="18" charset="2"/>
              <a:buNone/>
            </a:pPr>
            <a:r>
              <a:rPr lang="en-US" sz="2700" dirty="0" smtClean="0"/>
              <a:t>Benchmark:  Recognize and explain that science is grounded in empirical observations that are testable; explanation must always be linked with evidence.</a:t>
            </a:r>
            <a:endParaRPr lang="en-US" sz="2700" b="1" dirty="0" smtClean="0"/>
          </a:p>
          <a:p>
            <a:pPr eaLnBrk="1" hangingPunct="1">
              <a:lnSpc>
                <a:spcPct val="80000"/>
              </a:lnSpc>
              <a:buFont typeface="Wingdings 2" pitchFamily="18" charset="2"/>
              <a:buNone/>
            </a:pPr>
            <a:endParaRPr lang="en-US" sz="2700" dirty="0" smtClean="0">
              <a:solidFill>
                <a:srgbClr val="FF0000"/>
              </a:solidFill>
            </a:endParaRPr>
          </a:p>
          <a:p>
            <a:pPr eaLnBrk="1" hangingPunct="1">
              <a:lnSpc>
                <a:spcPct val="80000"/>
              </a:lnSpc>
              <a:buFont typeface="Wingdings 2" pitchFamily="18" charset="2"/>
              <a:buNone/>
            </a:pPr>
            <a:r>
              <a:rPr lang="en-US" sz="2700" dirty="0" smtClean="0">
                <a:solidFill>
                  <a:srgbClr val="FF0000"/>
                </a:solidFill>
              </a:rPr>
              <a:t>Essential Question:</a:t>
            </a:r>
          </a:p>
          <a:p>
            <a:pPr eaLnBrk="1" hangingPunct="1">
              <a:lnSpc>
                <a:spcPct val="80000"/>
              </a:lnSpc>
              <a:buFont typeface="Wingdings 2" pitchFamily="18" charset="2"/>
              <a:buNone/>
            </a:pPr>
            <a:r>
              <a:rPr lang="en-US" sz="3200" dirty="0" smtClean="0">
                <a:solidFill>
                  <a:srgbClr val="0000FF"/>
                </a:solidFill>
              </a:rPr>
              <a:t>How can we use the practice of science to answer questions about the natural world?</a:t>
            </a:r>
          </a:p>
          <a:p>
            <a:pPr eaLnBrk="1" hangingPunct="1">
              <a:lnSpc>
                <a:spcPct val="80000"/>
              </a:lnSpc>
              <a:buFont typeface="Wingdings 2" pitchFamily="18" charset="2"/>
              <a:buNone/>
            </a:pPr>
            <a:endParaRPr lang="en-US" sz="2700" dirty="0" smtClean="0">
              <a:solidFill>
                <a:srgbClr val="0000FF"/>
              </a:solidFill>
            </a:endParaRPr>
          </a:p>
          <a:p>
            <a:pPr eaLnBrk="1" hangingPunct="1">
              <a:lnSpc>
                <a:spcPct val="80000"/>
              </a:lnSpc>
              <a:buFont typeface="Wingdings 2" pitchFamily="18" charset="2"/>
              <a:buNone/>
            </a:pPr>
            <a:r>
              <a:rPr lang="en-US" sz="2700" dirty="0" smtClean="0">
                <a:solidFill>
                  <a:srgbClr val="FF0000"/>
                </a:solidFill>
              </a:rPr>
              <a:t>Vocabulary:</a:t>
            </a:r>
          </a:p>
          <a:p>
            <a:pPr eaLnBrk="1" hangingPunct="1">
              <a:lnSpc>
                <a:spcPct val="80000"/>
              </a:lnSpc>
              <a:buNone/>
            </a:pPr>
            <a:r>
              <a:rPr lang="en-US" sz="2700" dirty="0" smtClean="0"/>
              <a:t>hypothesis 		experiment		observation</a:t>
            </a:r>
          </a:p>
          <a:p>
            <a:pPr eaLnBrk="1" hangingPunct="1">
              <a:lnSpc>
                <a:spcPct val="80000"/>
              </a:lnSpc>
              <a:buNone/>
            </a:pPr>
            <a:r>
              <a:rPr lang="en-US" sz="2700" dirty="0" smtClean="0"/>
              <a:t>opinion		evidence		testable</a:t>
            </a:r>
          </a:p>
          <a:p>
            <a:pPr eaLnBrk="1" hangingPunct="1">
              <a:lnSpc>
                <a:spcPct val="80000"/>
              </a:lnSpc>
              <a:buFont typeface="Wingdings 2" pitchFamily="18" charset="2"/>
              <a:buNone/>
            </a:pPr>
            <a:r>
              <a:rPr lang="en-US" sz="2700"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5"/>
          <p:cNvSpPr txBox="1">
            <a:spLocks noChangeArrowheads="1"/>
          </p:cNvSpPr>
          <p:nvPr/>
        </p:nvSpPr>
        <p:spPr bwMode="auto">
          <a:xfrm>
            <a:off x="609600" y="990600"/>
            <a:ext cx="8229600" cy="519113"/>
          </a:xfrm>
          <a:prstGeom prst="rect">
            <a:avLst/>
          </a:prstGeom>
          <a:noFill/>
          <a:ln w="9525">
            <a:noFill/>
            <a:miter lim="800000"/>
            <a:headEnd/>
            <a:tailEnd/>
          </a:ln>
        </p:spPr>
        <p:txBody>
          <a:bodyPr>
            <a:spAutoFit/>
          </a:bodyPr>
          <a:lstStyle/>
          <a:p>
            <a:pPr>
              <a:spcBef>
                <a:spcPct val="50000"/>
              </a:spcBef>
            </a:pPr>
            <a:endParaRPr lang="en-US" sz="2800" dirty="0"/>
          </a:p>
        </p:txBody>
      </p:sp>
      <p:sp>
        <p:nvSpPr>
          <p:cNvPr id="20483" name="Text Box 9"/>
          <p:cNvSpPr txBox="1">
            <a:spLocks noChangeArrowheads="1"/>
          </p:cNvSpPr>
          <p:nvPr/>
        </p:nvSpPr>
        <p:spPr bwMode="auto">
          <a:xfrm>
            <a:off x="609600" y="5638800"/>
            <a:ext cx="8077200" cy="1573213"/>
          </a:xfrm>
          <a:prstGeom prst="rect">
            <a:avLst/>
          </a:prstGeom>
          <a:noFill/>
          <a:ln w="9525">
            <a:noFill/>
            <a:miter lim="800000"/>
            <a:headEnd/>
            <a:tailEnd/>
          </a:ln>
        </p:spPr>
        <p:txBody>
          <a:bodyPr>
            <a:spAutoFit/>
          </a:bodyPr>
          <a:lstStyle/>
          <a:p>
            <a:pPr>
              <a:spcBef>
                <a:spcPct val="50000"/>
              </a:spcBef>
            </a:pPr>
            <a:endParaRPr lang="en-US" sz="2800" dirty="0">
              <a:solidFill>
                <a:srgbClr val="0000FF"/>
              </a:solidFill>
            </a:endParaRPr>
          </a:p>
          <a:p>
            <a:pPr>
              <a:spcBef>
                <a:spcPct val="50000"/>
              </a:spcBef>
            </a:pPr>
            <a:endParaRPr lang="en-US" sz="2800" dirty="0">
              <a:solidFill>
                <a:srgbClr val="0000FF"/>
              </a:solidFill>
            </a:endParaRPr>
          </a:p>
          <a:p>
            <a:pPr>
              <a:spcBef>
                <a:spcPct val="50000"/>
              </a:spcBef>
            </a:pPr>
            <a:endParaRPr lang="en-US" dirty="0"/>
          </a:p>
        </p:txBody>
      </p:sp>
      <p:sp>
        <p:nvSpPr>
          <p:cNvPr id="20484" name="Text Box 10"/>
          <p:cNvSpPr txBox="1">
            <a:spLocks noChangeArrowheads="1"/>
          </p:cNvSpPr>
          <p:nvPr/>
        </p:nvSpPr>
        <p:spPr bwMode="auto">
          <a:xfrm>
            <a:off x="685800" y="838200"/>
            <a:ext cx="7696200" cy="769938"/>
          </a:xfrm>
          <a:prstGeom prst="rect">
            <a:avLst/>
          </a:prstGeom>
          <a:noFill/>
          <a:ln w="9525">
            <a:noFill/>
            <a:miter lim="800000"/>
            <a:headEnd/>
            <a:tailEnd/>
          </a:ln>
        </p:spPr>
        <p:txBody>
          <a:bodyPr>
            <a:spAutoFit/>
          </a:bodyPr>
          <a:lstStyle/>
          <a:p>
            <a:pPr>
              <a:spcBef>
                <a:spcPct val="50000"/>
              </a:spcBef>
            </a:pPr>
            <a:r>
              <a:rPr lang="en-US" sz="4400" dirty="0"/>
              <a:t>The answer is</a:t>
            </a:r>
            <a:endParaRPr lang="en-US" sz="4400" dirty="0">
              <a:solidFill>
                <a:srgbClr val="0000FF"/>
              </a:solidFill>
            </a:endParaRPr>
          </a:p>
        </p:txBody>
      </p:sp>
      <p:sp>
        <p:nvSpPr>
          <p:cNvPr id="5" name="TextBox 4"/>
          <p:cNvSpPr txBox="1"/>
          <p:nvPr/>
        </p:nvSpPr>
        <p:spPr>
          <a:xfrm rot="565840">
            <a:off x="4539521" y="627978"/>
            <a:ext cx="1283898" cy="1569660"/>
          </a:xfrm>
          <a:prstGeom prst="rect">
            <a:avLst/>
          </a:prstGeom>
          <a:noFill/>
        </p:spPr>
        <p:txBody>
          <a:bodyPr>
            <a:spAutoFit/>
          </a:bodyPr>
          <a:lstStyle/>
          <a:p>
            <a:pPr>
              <a:defRPr/>
            </a:pPr>
            <a:r>
              <a:rPr lang="en-US" sz="9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a:t>
            </a:r>
            <a:endParaRPr lang="en-US" sz="96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7" name="Rectangle 6"/>
          <p:cNvSpPr/>
          <p:nvPr/>
        </p:nvSpPr>
        <p:spPr>
          <a:xfrm>
            <a:off x="457200" y="2819400"/>
            <a:ext cx="8077200" cy="830997"/>
          </a:xfrm>
          <a:prstGeom prst="rect">
            <a:avLst/>
          </a:prstGeom>
        </p:spPr>
        <p:txBody>
          <a:bodyPr wrap="square">
            <a:spAutoFit/>
          </a:bodyPr>
          <a:lstStyle/>
          <a:p>
            <a:pPr marL="457200" indent="-457200"/>
            <a:r>
              <a:rPr lang="en-US" sz="2400" dirty="0" smtClean="0"/>
              <a:t>Use the science processes of observation and recording data to learn more.</a:t>
            </a:r>
          </a:p>
        </p:txBody>
      </p:sp>
      <p:pic>
        <p:nvPicPr>
          <p:cNvPr id="9" name="Picture 2" descr="http://t3.gstatic.com/images?q=tbn:ANd9GcQIgRYnbNaslzukp8EGqjqRLkRCUGve4dW2OMPSVYS4MZv85UDm6A"/>
          <p:cNvPicPr>
            <a:picLocks noChangeAspect="1" noChangeArrowheads="1"/>
          </p:cNvPicPr>
          <p:nvPr/>
        </p:nvPicPr>
        <p:blipFill>
          <a:blip r:embed="rId3" cstate="print"/>
          <a:srcRect/>
          <a:stretch>
            <a:fillRect/>
          </a:stretch>
        </p:blipFill>
        <p:spPr bwMode="auto">
          <a:xfrm>
            <a:off x="5943600" y="990600"/>
            <a:ext cx="2609850" cy="175260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p:cNvSpPr>
          <p:nvPr>
            <p:ph type="title"/>
          </p:nvPr>
        </p:nvSpPr>
        <p:spPr/>
        <p:txBody>
          <a:bodyPr/>
          <a:lstStyle/>
          <a:p>
            <a:r>
              <a:rPr lang="en-US" dirty="0" smtClean="0"/>
              <a:t>Summarizing</a:t>
            </a:r>
          </a:p>
        </p:txBody>
      </p:sp>
      <p:sp>
        <p:nvSpPr>
          <p:cNvPr id="188419" name="Rectangle 3"/>
          <p:cNvSpPr>
            <a:spLocks noGrp="1"/>
          </p:cNvSpPr>
          <p:nvPr>
            <p:ph type="body" idx="1"/>
          </p:nvPr>
        </p:nvSpPr>
        <p:spPr/>
        <p:txBody>
          <a:bodyPr/>
          <a:lstStyle/>
          <a:p>
            <a:pPr>
              <a:buFont typeface="Wingdings 2" pitchFamily="18" charset="2"/>
              <a:buNone/>
            </a:pPr>
            <a:endParaRPr lang="en-US" sz="3200" dirty="0" smtClean="0"/>
          </a:p>
          <a:p>
            <a:pPr>
              <a:buFont typeface="Wingdings 2" pitchFamily="18" charset="2"/>
              <a:buNone/>
            </a:pPr>
            <a:r>
              <a:rPr lang="en-US" sz="3200" dirty="0" smtClean="0"/>
              <a:t>Essential Question:</a:t>
            </a:r>
          </a:p>
          <a:p>
            <a:pPr>
              <a:buNone/>
            </a:pPr>
            <a:r>
              <a:rPr lang="en-US" sz="3200" dirty="0" smtClean="0">
                <a:solidFill>
                  <a:srgbClr val="0000FF"/>
                </a:solidFill>
              </a:rPr>
              <a:t>Tell your partner how we can use science to answer questions about the natural world.</a:t>
            </a:r>
          </a:p>
          <a:p>
            <a:pPr>
              <a:buFont typeface="Wingdings 2" pitchFamily="18" charset="2"/>
              <a:buNone/>
            </a:pPr>
            <a:endParaRPr lang="en-US" sz="3200" dirty="0" smtClean="0"/>
          </a:p>
        </p:txBody>
      </p:sp>
      <p:pic>
        <p:nvPicPr>
          <p:cNvPr id="188420" name="Picture 4" descr="MCj04404280000[1]"/>
          <p:cNvPicPr>
            <a:picLocks noChangeAspect="1" noChangeArrowheads="1"/>
          </p:cNvPicPr>
          <p:nvPr/>
        </p:nvPicPr>
        <p:blipFill>
          <a:blip r:embed="rId3" cstate="print"/>
          <a:srcRect/>
          <a:stretch>
            <a:fillRect/>
          </a:stretch>
        </p:blipFill>
        <p:spPr bwMode="auto">
          <a:xfrm>
            <a:off x="6096000" y="457200"/>
            <a:ext cx="2678112" cy="28194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p:cNvSpPr>
            <a:spLocks noGrp="1"/>
          </p:cNvSpPr>
          <p:nvPr>
            <p:ph type="title"/>
          </p:nvPr>
        </p:nvSpPr>
        <p:spPr>
          <a:xfrm>
            <a:off x="457200" y="704850"/>
            <a:ext cx="8229600" cy="895350"/>
          </a:xfrm>
        </p:spPr>
        <p:txBody>
          <a:bodyPr/>
          <a:lstStyle/>
          <a:p>
            <a:r>
              <a:rPr lang="en-US" dirty="0" smtClean="0"/>
              <a:t>Check Your Understanding</a:t>
            </a:r>
          </a:p>
        </p:txBody>
      </p:sp>
      <p:sp>
        <p:nvSpPr>
          <p:cNvPr id="114690" name="Rectangle 3"/>
          <p:cNvSpPr>
            <a:spLocks noGrp="1"/>
          </p:cNvSpPr>
          <p:nvPr>
            <p:ph type="body" idx="1"/>
          </p:nvPr>
        </p:nvSpPr>
        <p:spPr>
          <a:xfrm>
            <a:off x="457200" y="1676401"/>
            <a:ext cx="8229600" cy="4648200"/>
          </a:xfrm>
        </p:spPr>
        <p:txBody>
          <a:bodyPr/>
          <a:lstStyle/>
          <a:p>
            <a:pPr marL="342900" indent="-342900">
              <a:buAutoNum type="arabicPeriod"/>
            </a:pPr>
            <a:r>
              <a:rPr lang="en-US" sz="2000" dirty="0" smtClean="0"/>
              <a:t>Flora and her family liked to collect fossils. They went to a quarry where people are allowed to look for fossils. At the end of the day, they gathered together all of the fossils they had found. They sorted and compared their fossils. All the fossils had shells in them. They concluded that the area around the quarry had once been under water.</a:t>
            </a:r>
          </a:p>
          <a:p>
            <a:pPr marL="342900" indent="-342900">
              <a:buAutoNum type="arabicPeriod"/>
            </a:pPr>
            <a:endParaRPr lang="en-US" sz="2000" dirty="0" smtClean="0"/>
          </a:p>
          <a:p>
            <a:pPr>
              <a:buNone/>
            </a:pPr>
            <a:r>
              <a:rPr lang="en-US" sz="2000" dirty="0" smtClean="0"/>
              <a:t>What did Flora’s family do to help them reach this conclusion?</a:t>
            </a:r>
          </a:p>
          <a:p>
            <a:pPr marL="850900" lvl="1" indent="-457200">
              <a:buFont typeface="+mj-lt"/>
              <a:buAutoNum type="alphaUcPeriod"/>
            </a:pPr>
            <a:r>
              <a:rPr lang="en-US" sz="2000" dirty="0" smtClean="0"/>
              <a:t>They compared the fossils from the quarry with fossils they had found at other sites.</a:t>
            </a:r>
          </a:p>
          <a:p>
            <a:pPr marL="850900" lvl="1" indent="-457200">
              <a:buFont typeface="+mj-lt"/>
              <a:buAutoNum type="alphaUcPeriod"/>
            </a:pPr>
            <a:r>
              <a:rPr lang="en-US" sz="2000" dirty="0" smtClean="0"/>
              <a:t>They cleaned and polished the fossils.</a:t>
            </a:r>
          </a:p>
          <a:p>
            <a:pPr marL="850900" lvl="1" indent="-457200">
              <a:buFont typeface="+mj-lt"/>
              <a:buAutoNum type="alphaUcPeriod"/>
            </a:pPr>
            <a:r>
              <a:rPr lang="en-US" sz="2000" dirty="0" smtClean="0"/>
              <a:t>They dug holes in the ground.</a:t>
            </a:r>
          </a:p>
          <a:p>
            <a:pPr marL="850900" lvl="1" indent="-457200">
              <a:buFont typeface="+mj-lt"/>
              <a:buAutoNum type="alphaUcPeriod"/>
            </a:pPr>
            <a:r>
              <a:rPr lang="en-US" sz="2000" dirty="0" smtClean="0"/>
              <a:t>They collected, sorted, and compared all the fossils they found in the quarry.</a:t>
            </a:r>
            <a:endParaRPr lang="en-US" sz="2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p:cNvSpPr>
            <a:spLocks noGrp="1"/>
          </p:cNvSpPr>
          <p:nvPr>
            <p:ph type="title"/>
          </p:nvPr>
        </p:nvSpPr>
        <p:spPr>
          <a:xfrm>
            <a:off x="457200" y="704850"/>
            <a:ext cx="8229600" cy="895350"/>
          </a:xfrm>
        </p:spPr>
        <p:txBody>
          <a:bodyPr/>
          <a:lstStyle/>
          <a:p>
            <a:r>
              <a:rPr lang="en-US" dirty="0" smtClean="0"/>
              <a:t>Check Your Understanding</a:t>
            </a:r>
          </a:p>
        </p:txBody>
      </p:sp>
      <p:sp>
        <p:nvSpPr>
          <p:cNvPr id="114690" name="Rectangle 3"/>
          <p:cNvSpPr>
            <a:spLocks noGrp="1"/>
          </p:cNvSpPr>
          <p:nvPr>
            <p:ph type="body" idx="1"/>
          </p:nvPr>
        </p:nvSpPr>
        <p:spPr>
          <a:xfrm>
            <a:off x="457200" y="1676400"/>
            <a:ext cx="8229600" cy="4389437"/>
          </a:xfrm>
        </p:spPr>
        <p:txBody>
          <a:bodyPr/>
          <a:lstStyle/>
          <a:p>
            <a:pPr marL="514350" indent="-514350">
              <a:buNone/>
            </a:pPr>
            <a:r>
              <a:rPr lang="en-US" sz="2000" dirty="0" smtClean="0"/>
              <a:t>2.  </a:t>
            </a:r>
            <a:r>
              <a:rPr lang="en-US" sz="2000" dirty="0" err="1" smtClean="0"/>
              <a:t>Arnella</a:t>
            </a:r>
            <a:r>
              <a:rPr lang="en-US" sz="2000" dirty="0" smtClean="0"/>
              <a:t> sometimes leaves bread pieces on her bird feeder for the robins to eat. She is trying to determine which type of bread—rye, wheat, or white—robins like. She hypothesized that robins like wheat bread more than other types of bread. </a:t>
            </a:r>
          </a:p>
          <a:p>
            <a:pPr marL="514350" indent="-514350">
              <a:buNone/>
            </a:pPr>
            <a:endParaRPr lang="en-US" sz="2000" dirty="0" smtClean="0"/>
          </a:p>
          <a:p>
            <a:pPr>
              <a:buNone/>
            </a:pPr>
            <a:r>
              <a:rPr lang="en-US" sz="2000" dirty="0" err="1" smtClean="0"/>
              <a:t>Arnella</a:t>
            </a:r>
            <a:r>
              <a:rPr lang="en-US" sz="2000" dirty="0" smtClean="0"/>
              <a:t> places equal amounts of each bread on the bird feeder. What information would help determine if her hypothesis is correct? </a:t>
            </a:r>
          </a:p>
          <a:p>
            <a:pPr marL="823913" lvl="1" indent="-457200">
              <a:buFont typeface="+mj-lt"/>
              <a:buAutoNum type="alphaUcPeriod"/>
            </a:pPr>
            <a:r>
              <a:rPr lang="en-US" sz="2000" dirty="0" smtClean="0"/>
              <a:t>when the robins come to eat </a:t>
            </a:r>
          </a:p>
          <a:p>
            <a:pPr marL="823913" lvl="1" indent="-457200">
              <a:buFont typeface="+mj-lt"/>
              <a:buAutoNum type="alphaUcPeriod"/>
            </a:pPr>
            <a:r>
              <a:rPr lang="en-US" sz="2000" dirty="0" smtClean="0"/>
              <a:t>how many robins come to eat </a:t>
            </a:r>
          </a:p>
          <a:p>
            <a:pPr marL="823913" lvl="1" indent="-457200">
              <a:buFont typeface="+mj-lt"/>
              <a:buAutoNum type="alphaUcPeriod"/>
            </a:pPr>
            <a:r>
              <a:rPr lang="en-US" sz="2000" dirty="0" smtClean="0"/>
              <a:t>which type of bread is gone first </a:t>
            </a:r>
          </a:p>
          <a:p>
            <a:pPr marL="823913" lvl="1" indent="-457200">
              <a:buFont typeface="+mj-lt"/>
              <a:buAutoNum type="alphaUcPeriod"/>
            </a:pPr>
            <a:r>
              <a:rPr lang="en-US" sz="2000" dirty="0" smtClean="0"/>
              <a:t>how long until all the bread is gone </a:t>
            </a:r>
          </a:p>
          <a:p>
            <a:pPr marL="514350" indent="-514350">
              <a:buNone/>
            </a:pPr>
            <a:endParaRPr lang="en-US" sz="20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p:cNvSpPr>
            <a:spLocks noGrp="1"/>
          </p:cNvSpPr>
          <p:nvPr>
            <p:ph type="title"/>
          </p:nvPr>
        </p:nvSpPr>
        <p:spPr>
          <a:xfrm>
            <a:off x="457200" y="704850"/>
            <a:ext cx="8229600" cy="895350"/>
          </a:xfrm>
        </p:spPr>
        <p:txBody>
          <a:bodyPr/>
          <a:lstStyle/>
          <a:p>
            <a:r>
              <a:rPr lang="en-US" dirty="0" smtClean="0"/>
              <a:t>Check Your Understanding</a:t>
            </a:r>
          </a:p>
        </p:txBody>
      </p:sp>
      <p:sp>
        <p:nvSpPr>
          <p:cNvPr id="114690" name="Rectangle 3"/>
          <p:cNvSpPr>
            <a:spLocks noGrp="1"/>
          </p:cNvSpPr>
          <p:nvPr>
            <p:ph type="body" idx="1"/>
          </p:nvPr>
        </p:nvSpPr>
        <p:spPr/>
        <p:txBody>
          <a:bodyPr/>
          <a:lstStyle/>
          <a:p>
            <a:pPr>
              <a:buNone/>
            </a:pPr>
            <a:r>
              <a:rPr lang="en-US" sz="2000" dirty="0" smtClean="0"/>
              <a:t>3. Julie had four bottles. She wanted to know which bottle could hold the most water. Julie found the mass of each bottle when it was empty. Then she found the mass of each bottle when it was full of water. She recorded the following results</a:t>
            </a:r>
          </a:p>
          <a:p>
            <a:pPr>
              <a:buNone/>
            </a:pPr>
            <a:endParaRPr lang="en-US" sz="2000" dirty="0" smtClean="0"/>
          </a:p>
          <a:p>
            <a:pPr>
              <a:buNone/>
            </a:pPr>
            <a:r>
              <a:rPr lang="en-US" sz="2000" dirty="0" smtClean="0"/>
              <a:t>Which bottle held the </a:t>
            </a:r>
            <a:r>
              <a:rPr lang="en-US" sz="2000" u="sng" dirty="0" smtClean="0"/>
              <a:t>most</a:t>
            </a:r>
            <a:r>
              <a:rPr lang="en-US" sz="2000" dirty="0" smtClean="0"/>
              <a:t> water?</a:t>
            </a:r>
          </a:p>
          <a:p>
            <a:pPr marL="823913" lvl="1" indent="-457200">
              <a:buFont typeface="+mj-lt"/>
              <a:buAutoNum type="alphaUcPeriod"/>
            </a:pPr>
            <a:r>
              <a:rPr lang="en-US" sz="2000" dirty="0" smtClean="0"/>
              <a:t>1</a:t>
            </a:r>
          </a:p>
          <a:p>
            <a:pPr marL="823913" lvl="1" indent="-457200">
              <a:buFont typeface="+mj-lt"/>
              <a:buAutoNum type="alphaUcPeriod"/>
            </a:pPr>
            <a:r>
              <a:rPr lang="en-US" sz="2000" dirty="0" smtClean="0"/>
              <a:t>2</a:t>
            </a:r>
          </a:p>
          <a:p>
            <a:pPr marL="823913" lvl="1" indent="-457200">
              <a:buFont typeface="+mj-lt"/>
              <a:buAutoNum type="alphaUcPeriod"/>
            </a:pPr>
            <a:r>
              <a:rPr lang="en-US" sz="2000" dirty="0" smtClean="0"/>
              <a:t>3</a:t>
            </a:r>
          </a:p>
          <a:p>
            <a:pPr marL="823913" lvl="1" indent="-457200">
              <a:buFont typeface="+mj-lt"/>
              <a:buAutoNum type="alphaUcPeriod"/>
            </a:pPr>
            <a:r>
              <a:rPr lang="en-US" sz="2000" dirty="0" smtClean="0"/>
              <a:t>4</a:t>
            </a:r>
          </a:p>
          <a:p>
            <a:pPr>
              <a:buNone/>
            </a:pPr>
            <a:endParaRPr lang="en-US" sz="2000" dirty="0" smtClean="0"/>
          </a:p>
        </p:txBody>
      </p:sp>
      <p:graphicFrame>
        <p:nvGraphicFramePr>
          <p:cNvPr id="5" name="Table 4"/>
          <p:cNvGraphicFramePr>
            <a:graphicFrameLocks noGrp="1"/>
          </p:cNvGraphicFramePr>
          <p:nvPr/>
        </p:nvGraphicFramePr>
        <p:xfrm>
          <a:off x="4495800" y="3048000"/>
          <a:ext cx="3962400" cy="3088761"/>
        </p:xfrm>
        <a:graphic>
          <a:graphicData uri="http://schemas.openxmlformats.org/drawingml/2006/table">
            <a:tbl>
              <a:tblPr firstRow="1" bandRow="1">
                <a:tableStyleId>{5C22544A-7EE6-4342-B048-85BDC9FD1C3A}</a:tableStyleId>
              </a:tblPr>
              <a:tblGrid>
                <a:gridCol w="1320800"/>
                <a:gridCol w="1320800"/>
                <a:gridCol w="1320800"/>
              </a:tblGrid>
              <a:tr h="425965">
                <a:tc rowSpan="2">
                  <a:txBody>
                    <a:bodyPr/>
                    <a:lstStyle/>
                    <a:p>
                      <a:pPr algn="ctr" fontAlgn="t"/>
                      <a:r>
                        <a:rPr lang="en-US" sz="2000" b="0" i="0" u="none" strike="noStrike" dirty="0">
                          <a:solidFill>
                            <a:srgbClr val="000000"/>
                          </a:solidFill>
                          <a:latin typeface="Arial"/>
                        </a:rPr>
                        <a:t>Bottle</a:t>
                      </a:r>
                    </a:p>
                  </a:txBody>
                  <a:tcPr marL="9525" marR="9525" marT="9525" marB="0"/>
                </a:tc>
                <a:tc>
                  <a:txBody>
                    <a:bodyPr/>
                    <a:lstStyle/>
                    <a:p>
                      <a:pPr algn="ctr" fontAlgn="b"/>
                      <a:r>
                        <a:rPr lang="en-US" sz="2000" b="0" i="0" u="none" strike="noStrike">
                          <a:solidFill>
                            <a:srgbClr val="000000"/>
                          </a:solidFill>
                          <a:latin typeface="Arial"/>
                        </a:rPr>
                        <a:t>Mass of Empty Bottle</a:t>
                      </a:r>
                    </a:p>
                  </a:txBody>
                  <a:tcPr marL="9525" marR="9525" marT="9525" marB="0" anchor="b"/>
                </a:tc>
                <a:tc>
                  <a:txBody>
                    <a:bodyPr/>
                    <a:lstStyle/>
                    <a:p>
                      <a:pPr algn="ctr" fontAlgn="b"/>
                      <a:r>
                        <a:rPr lang="en-US" sz="2000" b="0" i="0" u="none" strike="noStrike">
                          <a:solidFill>
                            <a:srgbClr val="000000"/>
                          </a:solidFill>
                          <a:latin typeface="Arial"/>
                        </a:rPr>
                        <a:t>Mass of Full Bottle</a:t>
                      </a:r>
                    </a:p>
                  </a:txBody>
                  <a:tcPr marL="9525" marR="9525" marT="9525" marB="0" anchor="b"/>
                </a:tc>
              </a:tr>
              <a:tr h="425965">
                <a:tc vMerge="1">
                  <a:txBody>
                    <a:bodyPr/>
                    <a:lstStyle/>
                    <a:p>
                      <a:endParaRPr lang="en-US"/>
                    </a:p>
                  </a:txBody>
                  <a:tcPr/>
                </a:tc>
                <a:tc>
                  <a:txBody>
                    <a:bodyPr/>
                    <a:lstStyle/>
                    <a:p>
                      <a:pPr algn="ctr" fontAlgn="b"/>
                      <a:r>
                        <a:rPr lang="en-US" sz="2000" b="0" i="0" u="none" strike="noStrike" dirty="0">
                          <a:solidFill>
                            <a:srgbClr val="000000"/>
                          </a:solidFill>
                          <a:latin typeface="Arial"/>
                        </a:rPr>
                        <a:t>(grams)</a:t>
                      </a:r>
                    </a:p>
                  </a:txBody>
                  <a:tcPr marL="9525" marR="9525" marT="9525" marB="0" anchor="b"/>
                </a:tc>
                <a:tc>
                  <a:txBody>
                    <a:bodyPr/>
                    <a:lstStyle/>
                    <a:p>
                      <a:pPr algn="ctr" fontAlgn="b"/>
                      <a:r>
                        <a:rPr lang="en-US" sz="2000" b="0" i="0" u="none" strike="noStrike">
                          <a:solidFill>
                            <a:srgbClr val="000000"/>
                          </a:solidFill>
                          <a:latin typeface="Arial"/>
                        </a:rPr>
                        <a:t>(grams)</a:t>
                      </a:r>
                    </a:p>
                  </a:txBody>
                  <a:tcPr marL="9525" marR="9525" marT="9525" marB="0" anchor="b"/>
                </a:tc>
              </a:tr>
              <a:tr h="460976">
                <a:tc>
                  <a:txBody>
                    <a:bodyPr/>
                    <a:lstStyle/>
                    <a:p>
                      <a:pPr algn="ctr" fontAlgn="b"/>
                      <a:r>
                        <a:rPr lang="en-US" sz="2000" b="0" i="0" u="none" strike="noStrike">
                          <a:solidFill>
                            <a:srgbClr val="000000"/>
                          </a:solidFill>
                          <a:latin typeface="Arial"/>
                        </a:rPr>
                        <a:t>1</a:t>
                      </a:r>
                    </a:p>
                  </a:txBody>
                  <a:tcPr marL="9525" marR="9525" marT="9525" marB="0" anchor="b"/>
                </a:tc>
                <a:tc>
                  <a:txBody>
                    <a:bodyPr/>
                    <a:lstStyle/>
                    <a:p>
                      <a:pPr algn="ctr" fontAlgn="b"/>
                      <a:r>
                        <a:rPr lang="en-US" sz="2000" b="0" i="0" u="none" strike="noStrike" dirty="0">
                          <a:solidFill>
                            <a:srgbClr val="000000"/>
                          </a:solidFill>
                          <a:latin typeface="Arial"/>
                        </a:rPr>
                        <a:t>100</a:t>
                      </a:r>
                    </a:p>
                  </a:txBody>
                  <a:tcPr marL="9525" marR="9525" marT="9525" marB="0" anchor="b"/>
                </a:tc>
                <a:tc>
                  <a:txBody>
                    <a:bodyPr/>
                    <a:lstStyle/>
                    <a:p>
                      <a:pPr algn="ctr" fontAlgn="b"/>
                      <a:r>
                        <a:rPr lang="en-US" sz="2000" b="0" i="0" u="none" strike="noStrike">
                          <a:solidFill>
                            <a:srgbClr val="000000"/>
                          </a:solidFill>
                          <a:latin typeface="Arial"/>
                        </a:rPr>
                        <a:t>800</a:t>
                      </a:r>
                    </a:p>
                  </a:txBody>
                  <a:tcPr marL="9525" marR="9525" marT="9525" marB="0" anchor="b"/>
                </a:tc>
              </a:tr>
              <a:tr h="425965">
                <a:tc>
                  <a:txBody>
                    <a:bodyPr/>
                    <a:lstStyle/>
                    <a:p>
                      <a:pPr algn="ctr" fontAlgn="b"/>
                      <a:r>
                        <a:rPr lang="en-US" sz="2000" b="0" i="0" u="none" strike="noStrike">
                          <a:solidFill>
                            <a:srgbClr val="000000"/>
                          </a:solidFill>
                          <a:latin typeface="Arial"/>
                        </a:rPr>
                        <a:t>2</a:t>
                      </a:r>
                    </a:p>
                  </a:txBody>
                  <a:tcPr marL="9525" marR="9525" marT="9525" marB="0" anchor="b"/>
                </a:tc>
                <a:tc>
                  <a:txBody>
                    <a:bodyPr/>
                    <a:lstStyle/>
                    <a:p>
                      <a:pPr algn="ctr" fontAlgn="b"/>
                      <a:r>
                        <a:rPr lang="en-US" sz="2000" b="0" i="0" u="none" strike="noStrike" dirty="0">
                          <a:solidFill>
                            <a:srgbClr val="000000"/>
                          </a:solidFill>
                          <a:latin typeface="Arial"/>
                        </a:rPr>
                        <a:t>100</a:t>
                      </a:r>
                    </a:p>
                  </a:txBody>
                  <a:tcPr marL="9525" marR="9525" marT="9525" marB="0" anchor="b"/>
                </a:tc>
                <a:tc>
                  <a:txBody>
                    <a:bodyPr/>
                    <a:lstStyle/>
                    <a:p>
                      <a:pPr algn="ctr" fontAlgn="b"/>
                      <a:r>
                        <a:rPr lang="en-US" sz="2000" b="0" i="0" u="none" strike="noStrike" dirty="0">
                          <a:solidFill>
                            <a:srgbClr val="000000"/>
                          </a:solidFill>
                          <a:latin typeface="Arial"/>
                        </a:rPr>
                        <a:t>600</a:t>
                      </a:r>
                    </a:p>
                  </a:txBody>
                  <a:tcPr marL="9525" marR="9525" marT="9525" marB="0" anchor="b"/>
                </a:tc>
              </a:tr>
              <a:tr h="425965">
                <a:tc>
                  <a:txBody>
                    <a:bodyPr/>
                    <a:lstStyle/>
                    <a:p>
                      <a:pPr algn="ctr" fontAlgn="b"/>
                      <a:r>
                        <a:rPr lang="en-US" sz="2000" b="0" i="0" u="none" strike="noStrike">
                          <a:solidFill>
                            <a:srgbClr val="000000"/>
                          </a:solidFill>
                          <a:latin typeface="Arial"/>
                        </a:rPr>
                        <a:t>3</a:t>
                      </a:r>
                    </a:p>
                  </a:txBody>
                  <a:tcPr marL="9525" marR="9525" marT="9525" marB="0" anchor="b"/>
                </a:tc>
                <a:tc>
                  <a:txBody>
                    <a:bodyPr/>
                    <a:lstStyle/>
                    <a:p>
                      <a:pPr algn="ctr" fontAlgn="b"/>
                      <a:r>
                        <a:rPr lang="en-US" sz="2000" b="0" i="0" u="none" strike="noStrike">
                          <a:solidFill>
                            <a:srgbClr val="000000"/>
                          </a:solidFill>
                          <a:latin typeface="Arial"/>
                        </a:rPr>
                        <a:t>500</a:t>
                      </a:r>
                    </a:p>
                  </a:txBody>
                  <a:tcPr marL="9525" marR="9525" marT="9525" marB="0" anchor="b"/>
                </a:tc>
                <a:tc>
                  <a:txBody>
                    <a:bodyPr/>
                    <a:lstStyle/>
                    <a:p>
                      <a:pPr algn="ctr" fontAlgn="b"/>
                      <a:r>
                        <a:rPr lang="en-US" sz="2000" b="0" i="0" u="none" strike="noStrike" dirty="0">
                          <a:solidFill>
                            <a:srgbClr val="000000"/>
                          </a:solidFill>
                          <a:latin typeface="Arial"/>
                        </a:rPr>
                        <a:t>900</a:t>
                      </a:r>
                    </a:p>
                  </a:txBody>
                  <a:tcPr marL="9525" marR="9525" marT="9525" marB="0" anchor="b"/>
                </a:tc>
              </a:tr>
              <a:tr h="425965">
                <a:tc>
                  <a:txBody>
                    <a:bodyPr/>
                    <a:lstStyle/>
                    <a:p>
                      <a:pPr algn="ctr" fontAlgn="b"/>
                      <a:r>
                        <a:rPr lang="en-US" sz="2000" b="0" i="0" u="none" strike="noStrike">
                          <a:solidFill>
                            <a:srgbClr val="000000"/>
                          </a:solidFill>
                          <a:latin typeface="Arial"/>
                        </a:rPr>
                        <a:t>4</a:t>
                      </a:r>
                    </a:p>
                  </a:txBody>
                  <a:tcPr marL="9525" marR="9525" marT="9525" marB="0" anchor="b"/>
                </a:tc>
                <a:tc>
                  <a:txBody>
                    <a:bodyPr/>
                    <a:lstStyle/>
                    <a:p>
                      <a:pPr algn="ctr" fontAlgn="b"/>
                      <a:r>
                        <a:rPr lang="en-US" sz="2000" b="0" i="0" u="none" strike="noStrike">
                          <a:solidFill>
                            <a:srgbClr val="000000"/>
                          </a:solidFill>
                          <a:latin typeface="Arial"/>
                        </a:rPr>
                        <a:t>700</a:t>
                      </a:r>
                    </a:p>
                  </a:txBody>
                  <a:tcPr marL="9525" marR="9525" marT="9525" marB="0" anchor="b"/>
                </a:tc>
                <a:tc>
                  <a:txBody>
                    <a:bodyPr/>
                    <a:lstStyle/>
                    <a:p>
                      <a:pPr algn="ctr" fontAlgn="b"/>
                      <a:r>
                        <a:rPr lang="en-US" sz="2000" b="0" i="0" u="none" strike="noStrike" dirty="0">
                          <a:solidFill>
                            <a:srgbClr val="000000"/>
                          </a:solidFill>
                          <a:latin typeface="Arial"/>
                        </a:rPr>
                        <a:t>900 </a:t>
                      </a: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p:cNvSpPr>
            <a:spLocks noGrp="1"/>
          </p:cNvSpPr>
          <p:nvPr>
            <p:ph type="title"/>
          </p:nvPr>
        </p:nvSpPr>
        <p:spPr>
          <a:xfrm>
            <a:off x="457200" y="704850"/>
            <a:ext cx="8229600" cy="895350"/>
          </a:xfrm>
        </p:spPr>
        <p:txBody>
          <a:bodyPr/>
          <a:lstStyle/>
          <a:p>
            <a:r>
              <a:rPr lang="en-US" dirty="0" smtClean="0"/>
              <a:t>Check Your Understanding</a:t>
            </a:r>
          </a:p>
        </p:txBody>
      </p:sp>
      <p:sp>
        <p:nvSpPr>
          <p:cNvPr id="114690" name="Rectangle 3"/>
          <p:cNvSpPr>
            <a:spLocks noGrp="1"/>
          </p:cNvSpPr>
          <p:nvPr>
            <p:ph type="body" idx="1"/>
          </p:nvPr>
        </p:nvSpPr>
        <p:spPr/>
        <p:txBody>
          <a:bodyPr/>
          <a:lstStyle/>
          <a:p>
            <a:pPr>
              <a:buNone/>
            </a:pPr>
            <a:r>
              <a:rPr lang="en-US" sz="2000" dirty="0" smtClean="0"/>
              <a:t>4. Philip observed that more fireflies appeared at his campsite than his</a:t>
            </a:r>
          </a:p>
          <a:p>
            <a:pPr>
              <a:buNone/>
            </a:pPr>
            <a:r>
              <a:rPr lang="en-US" sz="2000" dirty="0" smtClean="0"/>
              <a:t>sister’s campsite. She did not believe him. Which is the best way for</a:t>
            </a:r>
          </a:p>
          <a:p>
            <a:pPr>
              <a:buNone/>
            </a:pPr>
            <a:r>
              <a:rPr lang="en-US" sz="2000" dirty="0" smtClean="0"/>
              <a:t>Philip to prove to his sister that he is correct?</a:t>
            </a:r>
          </a:p>
          <a:p>
            <a:pPr>
              <a:buNone/>
            </a:pPr>
            <a:endParaRPr lang="en-US" sz="2000" dirty="0" smtClean="0"/>
          </a:p>
          <a:p>
            <a:pPr marL="457200" indent="-457200">
              <a:buFont typeface="+mj-lt"/>
              <a:buAutoNum type="alphaUcPeriod"/>
            </a:pPr>
            <a:r>
              <a:rPr lang="en-US" sz="2000" dirty="0" smtClean="0"/>
              <a:t>Trap the fireflies at each campsite in a jar on one night.</a:t>
            </a:r>
          </a:p>
          <a:p>
            <a:pPr marL="457200" indent="-457200">
              <a:buFont typeface="+mj-lt"/>
              <a:buAutoNum type="alphaUcPeriod"/>
            </a:pPr>
            <a:r>
              <a:rPr lang="en-US" sz="2000" dirty="0" smtClean="0"/>
              <a:t>Observe and record how many fireflies are at each campsite every night for a week.</a:t>
            </a:r>
          </a:p>
          <a:p>
            <a:pPr marL="457200" indent="-457200">
              <a:buFont typeface="+mj-lt"/>
              <a:buAutoNum type="alphaUcPeriod"/>
            </a:pPr>
            <a:r>
              <a:rPr lang="en-US" sz="2000" dirty="0" smtClean="0"/>
              <a:t>Attract more fireflies to his campsite each night.</a:t>
            </a:r>
          </a:p>
          <a:p>
            <a:pPr marL="457200" indent="-457200">
              <a:buFont typeface="+mj-lt"/>
              <a:buAutoNum type="alphaUcPeriod"/>
            </a:pPr>
            <a:r>
              <a:rPr lang="en-US" sz="2000" dirty="0" smtClean="0"/>
              <a:t>Use an insect repellent at her campsite to keep the fireflies away.</a:t>
            </a:r>
          </a:p>
          <a:p>
            <a:pPr>
              <a:buNone/>
            </a:pPr>
            <a:endParaRPr lang="en-US" sz="20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2"/>
          <p:cNvSpPr>
            <a:spLocks noGrp="1"/>
          </p:cNvSpPr>
          <p:nvPr>
            <p:ph type="title"/>
          </p:nvPr>
        </p:nvSpPr>
        <p:spPr/>
        <p:txBody>
          <a:bodyPr/>
          <a:lstStyle/>
          <a:p>
            <a:r>
              <a:rPr lang="en-US" dirty="0" smtClean="0"/>
              <a:t>Check Your Answers</a:t>
            </a:r>
          </a:p>
        </p:txBody>
      </p:sp>
      <p:sp>
        <p:nvSpPr>
          <p:cNvPr id="118786" name="Rectangle 3"/>
          <p:cNvSpPr>
            <a:spLocks noGrp="1"/>
          </p:cNvSpPr>
          <p:nvPr>
            <p:ph type="body" idx="1"/>
          </p:nvPr>
        </p:nvSpPr>
        <p:spPr/>
        <p:txBody>
          <a:bodyPr/>
          <a:lstStyle/>
          <a:p>
            <a:pPr marL="769937" indent="-742950">
              <a:buFont typeface="+mj-lt"/>
              <a:buAutoNum type="arabicPeriod"/>
            </a:pPr>
            <a:r>
              <a:rPr lang="en-US" sz="2800" dirty="0" smtClean="0">
                <a:solidFill>
                  <a:srgbClr val="0000FF"/>
                </a:solidFill>
              </a:rPr>
              <a:t>D. </a:t>
            </a:r>
            <a:r>
              <a:rPr lang="en-US" sz="2800" dirty="0" smtClean="0"/>
              <a:t>They collected, sorted, and               compared all the fossils they found in the quarry.</a:t>
            </a:r>
          </a:p>
          <a:p>
            <a:pPr marL="769937" indent="-742950">
              <a:buFont typeface="+mj-lt"/>
              <a:buAutoNum type="arabicPeriod"/>
            </a:pPr>
            <a:r>
              <a:rPr lang="en-US" sz="2800" dirty="0" smtClean="0">
                <a:solidFill>
                  <a:srgbClr val="0000FF"/>
                </a:solidFill>
              </a:rPr>
              <a:t>C. </a:t>
            </a:r>
            <a:r>
              <a:rPr lang="en-US" sz="2800" dirty="0" smtClean="0"/>
              <a:t>which type of bread is gone first </a:t>
            </a:r>
          </a:p>
          <a:p>
            <a:pPr marL="769937" indent="-742950">
              <a:buFont typeface="+mj-lt"/>
              <a:buAutoNum type="arabicPeriod"/>
            </a:pPr>
            <a:r>
              <a:rPr lang="en-US" sz="2800" dirty="0" smtClean="0">
                <a:solidFill>
                  <a:srgbClr val="0000FF"/>
                </a:solidFill>
              </a:rPr>
              <a:t>A. </a:t>
            </a:r>
            <a:r>
              <a:rPr lang="en-US" sz="2800" dirty="0" smtClean="0"/>
              <a:t>1</a:t>
            </a:r>
          </a:p>
          <a:p>
            <a:pPr marL="769937" indent="-742950">
              <a:buFont typeface="+mj-lt"/>
              <a:buAutoNum type="arabicPeriod"/>
            </a:pPr>
            <a:r>
              <a:rPr lang="en-US" sz="2800" dirty="0" smtClean="0">
                <a:solidFill>
                  <a:srgbClr val="0000FF"/>
                </a:solidFill>
              </a:rPr>
              <a:t>B. </a:t>
            </a:r>
            <a:r>
              <a:rPr lang="en-US" sz="2800" dirty="0" smtClean="0"/>
              <a:t>Observe and record how many fireflies are at each campsite every night for a week.</a:t>
            </a:r>
          </a:p>
          <a:p>
            <a:pPr marL="769937" indent="-742950">
              <a:buFont typeface="+mj-lt"/>
              <a:buAutoNum type="arabicPeriod"/>
            </a:pPr>
            <a:endParaRPr lang="en-US" sz="3200" dirty="0" smtClean="0"/>
          </a:p>
          <a:p>
            <a:pPr marL="769937" indent="-742950">
              <a:buFont typeface="+mj-lt"/>
              <a:buAutoNum type="arabicPeriod"/>
            </a:pPr>
            <a:endParaRPr lang="en-US" sz="3200" dirty="0" smtClean="0"/>
          </a:p>
          <a:p>
            <a:pPr lvl="1">
              <a:buNone/>
            </a:pPr>
            <a:endParaRPr lang="en-US" sz="3600" dirty="0" smtClean="0"/>
          </a:p>
          <a:p>
            <a:pPr marL="495300" indent="-495300">
              <a:buNone/>
            </a:pPr>
            <a:endParaRPr lang="en-US" sz="3600" dirty="0" smtClean="0"/>
          </a:p>
          <a:p>
            <a:pPr marL="495300" indent="-495300">
              <a:buFont typeface="Wingdings 2" pitchFamily="18" charset="2"/>
              <a:buNone/>
            </a:pPr>
            <a:endParaRPr lang="en-US" sz="3600" dirty="0" smtClean="0"/>
          </a:p>
        </p:txBody>
      </p:sp>
      <p:pic>
        <p:nvPicPr>
          <p:cNvPr id="118791" name="Picture 7" descr="MCj04298030000[1]"/>
          <p:cNvPicPr>
            <a:picLocks noChangeAspect="1" noChangeArrowheads="1"/>
          </p:cNvPicPr>
          <p:nvPr/>
        </p:nvPicPr>
        <p:blipFill>
          <a:blip r:embed="rId3" cstate="print"/>
          <a:srcRect/>
          <a:stretch>
            <a:fillRect/>
          </a:stretch>
        </p:blipFill>
        <p:spPr bwMode="auto">
          <a:xfrm>
            <a:off x="6858000" y="762000"/>
            <a:ext cx="1379854" cy="1752600"/>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3"/>
          <p:cNvSpPr>
            <a:spLocks noGrp="1"/>
          </p:cNvSpPr>
          <p:nvPr>
            <p:ph type="body" idx="1"/>
          </p:nvPr>
        </p:nvSpPr>
        <p:spPr>
          <a:xfrm>
            <a:off x="381000" y="1752601"/>
            <a:ext cx="8229600" cy="1828800"/>
          </a:xfrm>
        </p:spPr>
        <p:txBody>
          <a:bodyPr/>
          <a:lstStyle/>
          <a:p>
            <a:pPr>
              <a:lnSpc>
                <a:spcPct val="80000"/>
              </a:lnSpc>
              <a:buFont typeface="Wingdings 2" pitchFamily="18" charset="2"/>
              <a:buNone/>
            </a:pPr>
            <a:r>
              <a:rPr lang="en-US" sz="3600" dirty="0" smtClean="0">
                <a:solidFill>
                  <a:srgbClr val="0000FF"/>
                </a:solidFill>
              </a:rPr>
              <a:t>Use words from the word bank to write  to describe how we use the practice of science to answer questions about the </a:t>
            </a:r>
            <a:r>
              <a:rPr lang="en-US" sz="3600" smtClean="0">
                <a:solidFill>
                  <a:srgbClr val="0000FF"/>
                </a:solidFill>
              </a:rPr>
              <a:t>natural world.</a:t>
            </a:r>
            <a:endParaRPr lang="en-US" sz="3600" dirty="0" smtClean="0">
              <a:solidFill>
                <a:srgbClr val="0000FF"/>
              </a:solidFill>
            </a:endParaRPr>
          </a:p>
          <a:p>
            <a:pPr eaLnBrk="1" hangingPunct="1">
              <a:lnSpc>
                <a:spcPct val="80000"/>
              </a:lnSpc>
              <a:buNone/>
            </a:pPr>
            <a:endParaRPr lang="en-US" sz="3200" dirty="0" smtClean="0">
              <a:solidFill>
                <a:srgbClr val="0000FF"/>
              </a:solidFill>
            </a:endParaRPr>
          </a:p>
          <a:p>
            <a:pPr eaLnBrk="1" hangingPunct="1">
              <a:lnSpc>
                <a:spcPct val="80000"/>
              </a:lnSpc>
              <a:buNone/>
            </a:pPr>
            <a:r>
              <a:rPr lang="en-US" sz="3200" dirty="0" smtClean="0"/>
              <a:t>				</a:t>
            </a:r>
          </a:p>
          <a:p>
            <a:pPr eaLnBrk="1" hangingPunct="1">
              <a:lnSpc>
                <a:spcPct val="80000"/>
              </a:lnSpc>
              <a:buNone/>
            </a:pPr>
            <a:r>
              <a:rPr lang="en-US" sz="3200" dirty="0" smtClean="0"/>
              <a:t>				</a:t>
            </a:r>
          </a:p>
        </p:txBody>
      </p:sp>
      <p:sp>
        <p:nvSpPr>
          <p:cNvPr id="119810" name="Rectangle 4"/>
          <p:cNvSpPr>
            <a:spLocks noGrp="1"/>
          </p:cNvSpPr>
          <p:nvPr>
            <p:ph type="title"/>
          </p:nvPr>
        </p:nvSpPr>
        <p:spPr/>
        <p:txBody>
          <a:bodyPr/>
          <a:lstStyle/>
          <a:p>
            <a:r>
              <a:rPr lang="en-US" dirty="0" smtClean="0"/>
              <a:t>Summary Question</a:t>
            </a:r>
          </a:p>
        </p:txBody>
      </p:sp>
      <p:sp>
        <p:nvSpPr>
          <p:cNvPr id="5" name="TextBox 4"/>
          <p:cNvSpPr txBox="1"/>
          <p:nvPr/>
        </p:nvSpPr>
        <p:spPr>
          <a:xfrm rot="1075732">
            <a:off x="708979" y="5608682"/>
            <a:ext cx="2362200" cy="523220"/>
          </a:xfrm>
          <a:prstGeom prst="rect">
            <a:avLst/>
          </a:prstGeom>
          <a:noFill/>
        </p:spPr>
        <p:txBody>
          <a:bodyPr wrap="square" rtlCol="0">
            <a:spAutoFit/>
          </a:bodyPr>
          <a:lstStyle/>
          <a:p>
            <a:r>
              <a:rPr lang="en-US" sz="2800" dirty="0" smtClean="0">
                <a:solidFill>
                  <a:srgbClr val="009900"/>
                </a:solidFill>
              </a:rPr>
              <a:t>hypothesis</a:t>
            </a:r>
            <a:endParaRPr lang="en-US" sz="2800" dirty="0">
              <a:solidFill>
                <a:srgbClr val="009900"/>
              </a:solidFill>
            </a:endParaRPr>
          </a:p>
        </p:txBody>
      </p:sp>
      <p:sp>
        <p:nvSpPr>
          <p:cNvPr id="7" name="TextBox 6"/>
          <p:cNvSpPr txBox="1"/>
          <p:nvPr/>
        </p:nvSpPr>
        <p:spPr>
          <a:xfrm rot="21127627">
            <a:off x="3455498" y="5467223"/>
            <a:ext cx="1981200" cy="523220"/>
          </a:xfrm>
          <a:prstGeom prst="rect">
            <a:avLst/>
          </a:prstGeom>
          <a:noFill/>
        </p:spPr>
        <p:txBody>
          <a:bodyPr wrap="square" rtlCol="0">
            <a:spAutoFit/>
          </a:bodyPr>
          <a:lstStyle/>
          <a:p>
            <a:r>
              <a:rPr lang="en-US" sz="2800" dirty="0" smtClean="0">
                <a:solidFill>
                  <a:srgbClr val="996633"/>
                </a:solidFill>
              </a:rPr>
              <a:t>experiment</a:t>
            </a:r>
            <a:endParaRPr lang="en-US" sz="2800" dirty="0">
              <a:solidFill>
                <a:srgbClr val="996633"/>
              </a:solidFill>
            </a:endParaRPr>
          </a:p>
        </p:txBody>
      </p:sp>
      <p:sp>
        <p:nvSpPr>
          <p:cNvPr id="8" name="TextBox 7"/>
          <p:cNvSpPr txBox="1"/>
          <p:nvPr/>
        </p:nvSpPr>
        <p:spPr>
          <a:xfrm rot="21220623">
            <a:off x="609600" y="3900845"/>
            <a:ext cx="2514600" cy="523220"/>
          </a:xfrm>
          <a:prstGeom prst="rect">
            <a:avLst/>
          </a:prstGeom>
          <a:noFill/>
        </p:spPr>
        <p:txBody>
          <a:bodyPr wrap="square" rtlCol="0">
            <a:spAutoFit/>
          </a:bodyPr>
          <a:lstStyle/>
          <a:p>
            <a:r>
              <a:rPr lang="en-US" sz="2800" dirty="0" smtClean="0">
                <a:solidFill>
                  <a:srgbClr val="CC00FF"/>
                </a:solidFill>
              </a:rPr>
              <a:t>observation</a:t>
            </a:r>
            <a:endParaRPr lang="en-US" sz="2800" dirty="0">
              <a:solidFill>
                <a:srgbClr val="CC00FF"/>
              </a:solidFill>
            </a:endParaRPr>
          </a:p>
        </p:txBody>
      </p:sp>
      <p:sp>
        <p:nvSpPr>
          <p:cNvPr id="10" name="TextBox 9"/>
          <p:cNvSpPr txBox="1"/>
          <p:nvPr/>
        </p:nvSpPr>
        <p:spPr>
          <a:xfrm rot="20979399">
            <a:off x="5061312" y="3512726"/>
            <a:ext cx="1828800" cy="523220"/>
          </a:xfrm>
          <a:prstGeom prst="rect">
            <a:avLst/>
          </a:prstGeom>
          <a:noFill/>
        </p:spPr>
        <p:txBody>
          <a:bodyPr wrap="square" rtlCol="0">
            <a:spAutoFit/>
          </a:bodyPr>
          <a:lstStyle/>
          <a:p>
            <a:r>
              <a:rPr lang="en-US" sz="2800" dirty="0" smtClean="0">
                <a:solidFill>
                  <a:schemeClr val="tx2"/>
                </a:solidFill>
              </a:rPr>
              <a:t>opinion</a:t>
            </a:r>
            <a:endParaRPr lang="en-US" sz="2800" dirty="0">
              <a:solidFill>
                <a:schemeClr val="tx2"/>
              </a:solidFill>
            </a:endParaRPr>
          </a:p>
        </p:txBody>
      </p:sp>
      <p:sp>
        <p:nvSpPr>
          <p:cNvPr id="11" name="TextBox 10"/>
          <p:cNvSpPr txBox="1"/>
          <p:nvPr/>
        </p:nvSpPr>
        <p:spPr>
          <a:xfrm rot="919291">
            <a:off x="6199349" y="4950989"/>
            <a:ext cx="2362200" cy="523220"/>
          </a:xfrm>
          <a:prstGeom prst="rect">
            <a:avLst/>
          </a:prstGeom>
          <a:noFill/>
        </p:spPr>
        <p:txBody>
          <a:bodyPr wrap="square" rtlCol="0">
            <a:spAutoFit/>
          </a:bodyPr>
          <a:lstStyle/>
          <a:p>
            <a:r>
              <a:rPr lang="en-US" sz="2800" dirty="0" smtClean="0">
                <a:solidFill>
                  <a:srgbClr val="00B050"/>
                </a:solidFill>
              </a:rPr>
              <a:t>evidence</a:t>
            </a:r>
            <a:endParaRPr lang="en-US" sz="2800" dirty="0">
              <a:solidFill>
                <a:srgbClr val="00B050"/>
              </a:solidFill>
            </a:endParaRPr>
          </a:p>
        </p:txBody>
      </p:sp>
      <p:sp>
        <p:nvSpPr>
          <p:cNvPr id="12" name="TextBox 11"/>
          <p:cNvSpPr txBox="1"/>
          <p:nvPr/>
        </p:nvSpPr>
        <p:spPr>
          <a:xfrm rot="418016">
            <a:off x="3377781" y="4376182"/>
            <a:ext cx="1828800" cy="523220"/>
          </a:xfrm>
          <a:prstGeom prst="rect">
            <a:avLst/>
          </a:prstGeom>
          <a:noFill/>
        </p:spPr>
        <p:txBody>
          <a:bodyPr wrap="square" rtlCol="0">
            <a:spAutoFit/>
          </a:bodyPr>
          <a:lstStyle/>
          <a:p>
            <a:r>
              <a:rPr lang="en-US" sz="2800" dirty="0" smtClean="0">
                <a:solidFill>
                  <a:srgbClr val="C00000"/>
                </a:solidFill>
              </a:rPr>
              <a:t>testable</a:t>
            </a:r>
            <a:endParaRPr lang="en-US" sz="2800" dirty="0">
              <a:solidFill>
                <a:srgbClr val="C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066800"/>
            <a:ext cx="7160871" cy="1754326"/>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Science Answers </a:t>
            </a:r>
          </a:p>
          <a:p>
            <a:pPr algn="ctr"/>
            <a:r>
              <a:rPr lang="en-US"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Questions</a:t>
            </a:r>
            <a:endParaRPr lang="en-U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pic>
        <p:nvPicPr>
          <p:cNvPr id="1026" name="Picture 2" descr="view details"/>
          <p:cNvPicPr>
            <a:picLocks noChangeAspect="1" noChangeArrowheads="1" noCrop="1"/>
          </p:cNvPicPr>
          <p:nvPr/>
        </p:nvPicPr>
        <p:blipFill>
          <a:blip r:embed="rId2" cstate="print"/>
          <a:srcRect/>
          <a:stretch>
            <a:fillRect/>
          </a:stretch>
        </p:blipFill>
        <p:spPr bwMode="auto">
          <a:xfrm rot="20874845">
            <a:off x="609600" y="2590800"/>
            <a:ext cx="1219200" cy="1219200"/>
          </a:xfrm>
          <a:prstGeom prst="rect">
            <a:avLst/>
          </a:prstGeom>
          <a:noFill/>
        </p:spPr>
      </p:pic>
      <p:sp>
        <p:nvSpPr>
          <p:cNvPr id="3" name="TextBox 2"/>
          <p:cNvSpPr txBox="1"/>
          <p:nvPr/>
        </p:nvSpPr>
        <p:spPr>
          <a:xfrm rot="20784929">
            <a:off x="296015" y="3549700"/>
            <a:ext cx="2932613" cy="646331"/>
          </a:xfrm>
          <a:prstGeom prst="rect">
            <a:avLst/>
          </a:prstGeom>
          <a:noFill/>
        </p:spPr>
        <p:txBody>
          <a:bodyPr wrap="square" rtlCol="0">
            <a:spAutoFit/>
          </a:bodyPr>
          <a:lstStyle/>
          <a:p>
            <a:pPr algn="ctr"/>
            <a:r>
              <a:rPr lang="en-US" b="1" dirty="0" smtClean="0"/>
              <a:t>Are hummingbirds more attracted to one color? </a:t>
            </a:r>
            <a:endParaRPr lang="en-US" b="1" dirty="0"/>
          </a:p>
        </p:txBody>
      </p:sp>
      <p:pic>
        <p:nvPicPr>
          <p:cNvPr id="1027" name="Picture 3"/>
          <p:cNvPicPr>
            <a:picLocks noChangeAspect="1" noChangeArrowheads="1"/>
          </p:cNvPicPr>
          <p:nvPr/>
        </p:nvPicPr>
        <p:blipFill>
          <a:blip r:embed="rId3" cstate="print"/>
          <a:srcRect/>
          <a:stretch>
            <a:fillRect/>
          </a:stretch>
        </p:blipFill>
        <p:spPr bwMode="auto">
          <a:xfrm rot="555940">
            <a:off x="7003695" y="2530277"/>
            <a:ext cx="1219200" cy="962025"/>
          </a:xfrm>
          <a:prstGeom prst="rect">
            <a:avLst/>
          </a:prstGeom>
          <a:noFill/>
          <a:ln w="9525">
            <a:noFill/>
            <a:miter lim="800000"/>
            <a:headEnd/>
            <a:tailEnd/>
          </a:ln>
          <a:effectLst/>
        </p:spPr>
      </p:pic>
      <p:sp>
        <p:nvSpPr>
          <p:cNvPr id="6" name="TextBox 5"/>
          <p:cNvSpPr txBox="1"/>
          <p:nvPr/>
        </p:nvSpPr>
        <p:spPr>
          <a:xfrm rot="669132">
            <a:off x="6391592" y="3496325"/>
            <a:ext cx="2362200" cy="923330"/>
          </a:xfrm>
          <a:prstGeom prst="rect">
            <a:avLst/>
          </a:prstGeom>
          <a:noFill/>
        </p:spPr>
        <p:txBody>
          <a:bodyPr wrap="square" rtlCol="0">
            <a:spAutoFit/>
          </a:bodyPr>
          <a:lstStyle/>
          <a:p>
            <a:pPr algn="ctr"/>
            <a:r>
              <a:rPr lang="en-US" b="1" dirty="0" smtClean="0"/>
              <a:t>What color car absorbs the most heat?</a:t>
            </a:r>
            <a:endParaRPr lang="en-US" b="1" dirty="0"/>
          </a:p>
        </p:txBody>
      </p:sp>
      <p:pic>
        <p:nvPicPr>
          <p:cNvPr id="1028" name="Picture 4"/>
          <p:cNvPicPr>
            <a:picLocks noChangeAspect="1" noChangeArrowheads="1"/>
          </p:cNvPicPr>
          <p:nvPr/>
        </p:nvPicPr>
        <p:blipFill>
          <a:blip r:embed="rId4" cstate="print"/>
          <a:srcRect/>
          <a:stretch>
            <a:fillRect/>
          </a:stretch>
        </p:blipFill>
        <p:spPr bwMode="auto">
          <a:xfrm>
            <a:off x="4229100" y="3070225"/>
            <a:ext cx="685800" cy="723900"/>
          </a:xfrm>
          <a:prstGeom prst="rect">
            <a:avLst/>
          </a:prstGeom>
          <a:noFill/>
          <a:ln w="9525">
            <a:noFill/>
            <a:miter lim="800000"/>
            <a:headEnd/>
            <a:tailEnd/>
          </a:ln>
          <a:effectLst/>
        </p:spPr>
      </p:pic>
      <p:sp>
        <p:nvSpPr>
          <p:cNvPr id="8" name="TextBox 7"/>
          <p:cNvSpPr txBox="1"/>
          <p:nvPr/>
        </p:nvSpPr>
        <p:spPr>
          <a:xfrm>
            <a:off x="3048000" y="3886200"/>
            <a:ext cx="3200400" cy="646331"/>
          </a:xfrm>
          <a:prstGeom prst="rect">
            <a:avLst/>
          </a:prstGeom>
          <a:noFill/>
        </p:spPr>
        <p:txBody>
          <a:bodyPr wrap="square" rtlCol="0">
            <a:spAutoFit/>
          </a:bodyPr>
          <a:lstStyle/>
          <a:p>
            <a:pPr algn="ctr"/>
            <a:r>
              <a:rPr lang="en-US" b="1" dirty="0" smtClean="0"/>
              <a:t>Which material cleans up </a:t>
            </a:r>
          </a:p>
          <a:p>
            <a:pPr algn="ctr"/>
            <a:r>
              <a:rPr lang="en-US" b="1" dirty="0" smtClean="0"/>
              <a:t>the most oil? </a:t>
            </a:r>
            <a:endParaRPr lang="en-US" b="1" dirty="0"/>
          </a:p>
        </p:txBody>
      </p:sp>
      <p:pic>
        <p:nvPicPr>
          <p:cNvPr id="1029" name="Picture 5"/>
          <p:cNvPicPr>
            <a:picLocks noChangeAspect="1" noChangeArrowheads="1"/>
          </p:cNvPicPr>
          <p:nvPr/>
        </p:nvPicPr>
        <p:blipFill>
          <a:blip r:embed="rId5" cstate="print"/>
          <a:srcRect/>
          <a:stretch>
            <a:fillRect/>
          </a:stretch>
        </p:blipFill>
        <p:spPr bwMode="auto">
          <a:xfrm rot="809107">
            <a:off x="1801031" y="4389347"/>
            <a:ext cx="1190625" cy="1209675"/>
          </a:xfrm>
          <a:prstGeom prst="rect">
            <a:avLst/>
          </a:prstGeom>
          <a:noFill/>
          <a:ln w="9525">
            <a:noFill/>
            <a:miter lim="800000"/>
            <a:headEnd/>
            <a:tailEnd/>
          </a:ln>
          <a:effectLst/>
        </p:spPr>
      </p:pic>
      <p:sp>
        <p:nvSpPr>
          <p:cNvPr id="10" name="TextBox 9"/>
          <p:cNvSpPr txBox="1"/>
          <p:nvPr/>
        </p:nvSpPr>
        <p:spPr>
          <a:xfrm rot="884214">
            <a:off x="413074" y="5634846"/>
            <a:ext cx="3048000" cy="646331"/>
          </a:xfrm>
          <a:prstGeom prst="rect">
            <a:avLst/>
          </a:prstGeom>
          <a:noFill/>
        </p:spPr>
        <p:txBody>
          <a:bodyPr wrap="square" rtlCol="0">
            <a:spAutoFit/>
          </a:bodyPr>
          <a:lstStyle/>
          <a:p>
            <a:pPr algn="ctr"/>
            <a:r>
              <a:rPr lang="en-US" b="1" dirty="0" smtClean="0"/>
              <a:t>Which type of fertilizer makes plant grow taller?</a:t>
            </a:r>
            <a:endParaRPr lang="en-US" b="1" dirty="0"/>
          </a:p>
        </p:txBody>
      </p:sp>
      <p:pic>
        <p:nvPicPr>
          <p:cNvPr id="1030" name="Picture 6"/>
          <p:cNvPicPr>
            <a:picLocks noChangeAspect="1" noChangeArrowheads="1"/>
          </p:cNvPicPr>
          <p:nvPr/>
        </p:nvPicPr>
        <p:blipFill>
          <a:blip r:embed="rId6" cstate="print"/>
          <a:srcRect/>
          <a:stretch>
            <a:fillRect/>
          </a:stretch>
        </p:blipFill>
        <p:spPr bwMode="auto">
          <a:xfrm rot="20597066">
            <a:off x="5638800" y="4800600"/>
            <a:ext cx="1219200" cy="904875"/>
          </a:xfrm>
          <a:prstGeom prst="rect">
            <a:avLst/>
          </a:prstGeom>
          <a:noFill/>
          <a:ln w="9525">
            <a:noFill/>
            <a:miter lim="800000"/>
            <a:headEnd/>
            <a:tailEnd/>
          </a:ln>
          <a:effectLst/>
        </p:spPr>
      </p:pic>
      <p:sp>
        <p:nvSpPr>
          <p:cNvPr id="12" name="TextBox 11"/>
          <p:cNvSpPr txBox="1"/>
          <p:nvPr/>
        </p:nvSpPr>
        <p:spPr>
          <a:xfrm rot="20940060">
            <a:off x="4723240" y="5632404"/>
            <a:ext cx="3962400" cy="369332"/>
          </a:xfrm>
          <a:prstGeom prst="rect">
            <a:avLst/>
          </a:prstGeom>
          <a:noFill/>
        </p:spPr>
        <p:txBody>
          <a:bodyPr wrap="square" rtlCol="0">
            <a:spAutoFit/>
          </a:bodyPr>
          <a:lstStyle/>
          <a:p>
            <a:r>
              <a:rPr lang="en-US" b="1" dirty="0" smtClean="0"/>
              <a:t>Which month has the most rain?</a:t>
            </a:r>
            <a:endParaRPr lang="en-US"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ttp://chalk.richmond.edu/education/projects/webquests/authors/images/thinking.jpg"/>
          <p:cNvPicPr>
            <a:picLocks noChangeAspect="1" noChangeArrowheads="1"/>
          </p:cNvPicPr>
          <p:nvPr/>
        </p:nvPicPr>
        <p:blipFill>
          <a:blip r:embed="rId3" cstate="print"/>
          <a:srcRect/>
          <a:stretch>
            <a:fillRect/>
          </a:stretch>
        </p:blipFill>
        <p:spPr bwMode="auto">
          <a:xfrm>
            <a:off x="6553200" y="838200"/>
            <a:ext cx="1447800" cy="1406434"/>
          </a:xfrm>
          <a:prstGeom prst="rect">
            <a:avLst/>
          </a:prstGeom>
          <a:noFill/>
        </p:spPr>
      </p:pic>
      <p:sp>
        <p:nvSpPr>
          <p:cNvPr id="3" name="Title 2"/>
          <p:cNvSpPr>
            <a:spLocks noGrp="1"/>
          </p:cNvSpPr>
          <p:nvPr>
            <p:ph type="title"/>
          </p:nvPr>
        </p:nvSpPr>
        <p:spPr>
          <a:xfrm>
            <a:off x="381000" y="914400"/>
            <a:ext cx="8229600" cy="990600"/>
          </a:xfrm>
        </p:spPr>
        <p:txBody>
          <a:bodyPr/>
          <a:lstStyle/>
          <a:p>
            <a:r>
              <a:rPr lang="en-US" dirty="0" smtClean="0">
                <a:solidFill>
                  <a:schemeClr val="accent1"/>
                </a:solidFill>
              </a:rPr>
              <a:t>Science is Testable!</a:t>
            </a:r>
            <a:endParaRPr lang="en-US" dirty="0">
              <a:solidFill>
                <a:schemeClr val="accent1"/>
              </a:solidFill>
            </a:endParaRPr>
          </a:p>
        </p:txBody>
      </p:sp>
      <p:sp>
        <p:nvSpPr>
          <p:cNvPr id="6" name="Content Placeholder 5"/>
          <p:cNvSpPr>
            <a:spLocks noGrp="1"/>
          </p:cNvSpPr>
          <p:nvPr>
            <p:ph idx="1"/>
          </p:nvPr>
        </p:nvSpPr>
        <p:spPr>
          <a:xfrm>
            <a:off x="457200" y="1981200"/>
            <a:ext cx="8229600" cy="4876800"/>
          </a:xfrm>
        </p:spPr>
        <p:txBody>
          <a:bodyPr/>
          <a:lstStyle/>
          <a:p>
            <a:r>
              <a:rPr lang="en-US" sz="3200" dirty="0" smtClean="0"/>
              <a:t>Science is grounded in hypotheses that are testable </a:t>
            </a:r>
          </a:p>
          <a:p>
            <a:r>
              <a:rPr lang="en-US" sz="3200" dirty="0" smtClean="0"/>
              <a:t>Hypotheses are tested and verified by collecting evidence through experimentation and observation</a:t>
            </a:r>
          </a:p>
          <a:p>
            <a:r>
              <a:rPr lang="en-US" sz="3200" dirty="0" smtClean="0"/>
              <a:t>A hypothesis that is validated by evidence is considered to be correct</a:t>
            </a:r>
          </a:p>
          <a:p>
            <a:r>
              <a:rPr lang="en-US" sz="3200" dirty="0" smtClean="0"/>
              <a:t>A hypothesis that is NOT validated by evidence is considered to be incorrect</a:t>
            </a:r>
          </a:p>
          <a:p>
            <a:endParaRPr lang="en-US" sz="3200" dirty="0" smtClean="0"/>
          </a:p>
          <a:p>
            <a:endParaRPr lang="en-US"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914400"/>
            <a:ext cx="8382000" cy="1569660"/>
          </a:xfrm>
          <a:prstGeom prst="rect">
            <a:avLst/>
          </a:prstGeom>
          <a:noFill/>
        </p:spPr>
        <p:txBody>
          <a:bodyPr wrap="square" rtlCol="0">
            <a:spAutoFit/>
          </a:bodyPr>
          <a:lstStyle/>
          <a:p>
            <a:r>
              <a:rPr lang="en-US" sz="4800" dirty="0" smtClean="0">
                <a:solidFill>
                  <a:schemeClr val="accent1"/>
                </a:solidFill>
                <a:latin typeface="+mj-lt"/>
              </a:rPr>
              <a:t>Some questions are NOT testable! </a:t>
            </a:r>
            <a:endParaRPr lang="en-US" sz="4800" dirty="0">
              <a:solidFill>
                <a:schemeClr val="accent1"/>
              </a:solidFill>
              <a:latin typeface="+mj-lt"/>
            </a:endParaRPr>
          </a:p>
        </p:txBody>
      </p:sp>
      <p:pic>
        <p:nvPicPr>
          <p:cNvPr id="63491" name="Picture 3"/>
          <p:cNvPicPr>
            <a:picLocks noChangeAspect="1" noChangeArrowheads="1"/>
          </p:cNvPicPr>
          <p:nvPr/>
        </p:nvPicPr>
        <p:blipFill>
          <a:blip r:embed="rId3" cstate="print"/>
          <a:srcRect/>
          <a:stretch>
            <a:fillRect/>
          </a:stretch>
        </p:blipFill>
        <p:spPr bwMode="auto">
          <a:xfrm flipH="1">
            <a:off x="7010400" y="1066800"/>
            <a:ext cx="1219200" cy="1530220"/>
          </a:xfrm>
          <a:prstGeom prst="rect">
            <a:avLst/>
          </a:prstGeom>
          <a:noFill/>
          <a:ln w="9525">
            <a:noFill/>
            <a:miter lim="800000"/>
            <a:headEnd/>
            <a:tailEnd/>
          </a:ln>
          <a:effectLst/>
        </p:spPr>
      </p:pic>
      <p:sp>
        <p:nvSpPr>
          <p:cNvPr id="8" name="Content Placeholder 5"/>
          <p:cNvSpPr txBox="1">
            <a:spLocks/>
          </p:cNvSpPr>
          <p:nvPr/>
        </p:nvSpPr>
        <p:spPr>
          <a:xfrm>
            <a:off x="381000" y="2743200"/>
            <a:ext cx="8229600" cy="3810001"/>
          </a:xfrm>
          <a:prstGeom prst="rect">
            <a:avLst/>
          </a:prstGeom>
        </p:spPr>
        <p:txBody>
          <a:bodyPr/>
          <a:lstStyle/>
          <a:p>
            <a:pPr marL="273050" marR="0" lvl="0" indent="-27305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If a question is NOT testable, it is NOT a scientific question</a:t>
            </a:r>
          </a:p>
          <a:p>
            <a:pPr marL="273050" marR="0" lvl="0" indent="-27305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defRPr/>
            </a:pPr>
            <a:r>
              <a:rPr lang="en-US" sz="3200" noProof="0" dirty="0" smtClean="0">
                <a:latin typeface="+mn-lt"/>
              </a:rPr>
              <a:t>If a question is NOT testable, no evidence can be collected through experimentation or observation</a:t>
            </a:r>
          </a:p>
          <a:p>
            <a:pPr marL="273050" marR="0" lvl="0" indent="-27305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defRPr/>
            </a:pPr>
            <a:r>
              <a:rPr kumimoji="0" lang="en-US" sz="3200" b="0" i="0" u="none" strike="noStrike" kern="1200" cap="none" spc="0" normalizeH="0" baseline="0" dirty="0" smtClean="0">
                <a:ln>
                  <a:noFill/>
                </a:ln>
                <a:solidFill>
                  <a:schemeClr val="tx1"/>
                </a:solidFill>
                <a:effectLst/>
                <a:uLnTx/>
                <a:uFillTx/>
                <a:latin typeface="+mn-lt"/>
                <a:ea typeface="+mn-ea"/>
                <a:cs typeface="+mn-cs"/>
              </a:rPr>
              <a:t>Questions</a:t>
            </a:r>
            <a:r>
              <a:rPr kumimoji="0" lang="en-US" sz="3200" b="0" i="0" u="none" strike="noStrike" kern="1200" cap="none" spc="0" normalizeH="0" dirty="0" smtClean="0">
                <a:ln>
                  <a:noFill/>
                </a:ln>
                <a:solidFill>
                  <a:schemeClr val="tx1"/>
                </a:solidFill>
                <a:effectLst/>
                <a:uLnTx/>
                <a:uFillTx/>
                <a:latin typeface="+mn-lt"/>
                <a:ea typeface="+mn-ea"/>
                <a:cs typeface="+mn-cs"/>
              </a:rPr>
              <a:t> that are NOT testable are often opinion questions </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273050" marR="0" lvl="0" indent="-27305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273050" marR="0" lvl="0" indent="-27305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273050" marR="0" lvl="0" indent="-27305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273050" marR="0" lvl="0" indent="-27305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lstStyle/>
          <a:p>
            <a:r>
              <a:rPr lang="en-US" dirty="0" smtClean="0"/>
              <a:t>Are these questions testable?</a:t>
            </a:r>
            <a:endParaRPr lang="en-US" dirty="0"/>
          </a:p>
        </p:txBody>
      </p:sp>
      <p:pic>
        <p:nvPicPr>
          <p:cNvPr id="34820" name="Picture 4" descr="http://1.bp.blogspot.com/_MqelspBagxA/TQY0pajXLmI/AAAAAAAAAOs/zl1RRuxFtqM/s1600/ThinkingMonkey.jpg"/>
          <p:cNvPicPr>
            <a:picLocks noChangeAspect="1" noChangeArrowheads="1"/>
          </p:cNvPicPr>
          <p:nvPr/>
        </p:nvPicPr>
        <p:blipFill>
          <a:blip r:embed="rId3" cstate="print"/>
          <a:srcRect/>
          <a:stretch>
            <a:fillRect/>
          </a:stretch>
        </p:blipFill>
        <p:spPr bwMode="auto">
          <a:xfrm>
            <a:off x="7543800" y="1524000"/>
            <a:ext cx="1322851" cy="990600"/>
          </a:xfrm>
          <a:prstGeom prst="rect">
            <a:avLst/>
          </a:prstGeom>
          <a:noFill/>
        </p:spPr>
      </p:pic>
      <p:sp>
        <p:nvSpPr>
          <p:cNvPr id="7" name="TextBox 6"/>
          <p:cNvSpPr txBox="1"/>
          <p:nvPr/>
        </p:nvSpPr>
        <p:spPr>
          <a:xfrm>
            <a:off x="304800" y="2057400"/>
            <a:ext cx="3124200" cy="923330"/>
          </a:xfrm>
          <a:prstGeom prst="rect">
            <a:avLst/>
          </a:prstGeom>
          <a:noFill/>
        </p:spPr>
        <p:txBody>
          <a:bodyPr wrap="square" rtlCol="0">
            <a:spAutoFit/>
          </a:bodyPr>
          <a:lstStyle/>
          <a:p>
            <a:r>
              <a:rPr lang="en-US" b="1" dirty="0" smtClean="0">
                <a:solidFill>
                  <a:srgbClr val="FF0000"/>
                </a:solidFill>
              </a:rPr>
              <a:t>Are hummingbirds more attracted to one color? </a:t>
            </a:r>
          </a:p>
          <a:p>
            <a:endParaRPr lang="en-US" dirty="0"/>
          </a:p>
        </p:txBody>
      </p:sp>
      <p:sp>
        <p:nvSpPr>
          <p:cNvPr id="8" name="TextBox 7"/>
          <p:cNvSpPr txBox="1"/>
          <p:nvPr/>
        </p:nvSpPr>
        <p:spPr>
          <a:xfrm>
            <a:off x="5257800" y="3352800"/>
            <a:ext cx="3124200" cy="923330"/>
          </a:xfrm>
          <a:prstGeom prst="rect">
            <a:avLst/>
          </a:prstGeom>
          <a:noFill/>
        </p:spPr>
        <p:txBody>
          <a:bodyPr wrap="square" rtlCol="0">
            <a:spAutoFit/>
          </a:bodyPr>
          <a:lstStyle/>
          <a:p>
            <a:r>
              <a:rPr lang="en-US" b="1" dirty="0" smtClean="0">
                <a:solidFill>
                  <a:schemeClr val="accent2"/>
                </a:solidFill>
              </a:rPr>
              <a:t>Is blue a prettier color than green?</a:t>
            </a:r>
          </a:p>
          <a:p>
            <a:endParaRPr lang="en-US" dirty="0"/>
          </a:p>
        </p:txBody>
      </p:sp>
      <p:sp>
        <p:nvSpPr>
          <p:cNvPr id="9" name="TextBox 8"/>
          <p:cNvSpPr txBox="1"/>
          <p:nvPr/>
        </p:nvSpPr>
        <p:spPr>
          <a:xfrm>
            <a:off x="152400" y="4572000"/>
            <a:ext cx="3124200" cy="923330"/>
          </a:xfrm>
          <a:prstGeom prst="rect">
            <a:avLst/>
          </a:prstGeom>
          <a:noFill/>
        </p:spPr>
        <p:txBody>
          <a:bodyPr wrap="square" rtlCol="0">
            <a:spAutoFit/>
          </a:bodyPr>
          <a:lstStyle/>
          <a:p>
            <a:pPr algn="ctr"/>
            <a:r>
              <a:rPr lang="en-US" b="1" dirty="0" smtClean="0">
                <a:solidFill>
                  <a:schemeClr val="accent4"/>
                </a:solidFill>
              </a:rPr>
              <a:t>What color car absorbs the most heat?</a:t>
            </a:r>
          </a:p>
          <a:p>
            <a:endParaRPr lang="en-US" dirty="0"/>
          </a:p>
        </p:txBody>
      </p:sp>
      <p:sp>
        <p:nvSpPr>
          <p:cNvPr id="10" name="TextBox 9"/>
          <p:cNvSpPr txBox="1"/>
          <p:nvPr/>
        </p:nvSpPr>
        <p:spPr>
          <a:xfrm>
            <a:off x="5486400" y="5715001"/>
            <a:ext cx="3124200" cy="1200329"/>
          </a:xfrm>
          <a:prstGeom prst="rect">
            <a:avLst/>
          </a:prstGeom>
          <a:noFill/>
        </p:spPr>
        <p:txBody>
          <a:bodyPr wrap="square" rtlCol="0">
            <a:spAutoFit/>
          </a:bodyPr>
          <a:lstStyle/>
          <a:p>
            <a:r>
              <a:rPr lang="en-US" b="1" dirty="0" smtClean="0">
                <a:solidFill>
                  <a:srgbClr val="CC00FF"/>
                </a:solidFill>
              </a:rPr>
              <a:t>Does chocolate ice cream taste better than vanilla ice cream? </a:t>
            </a:r>
          </a:p>
          <a:p>
            <a:endParaRPr lang="en-US" dirty="0"/>
          </a:p>
        </p:txBody>
      </p:sp>
      <p:sp>
        <p:nvSpPr>
          <p:cNvPr id="11" name="TextBox 10"/>
          <p:cNvSpPr txBox="1"/>
          <p:nvPr/>
        </p:nvSpPr>
        <p:spPr>
          <a:xfrm>
            <a:off x="3200400" y="1828800"/>
            <a:ext cx="4267200" cy="1200329"/>
          </a:xfrm>
          <a:prstGeom prst="rect">
            <a:avLst/>
          </a:prstGeom>
          <a:noFill/>
        </p:spPr>
        <p:txBody>
          <a:bodyPr wrap="square" rtlCol="0">
            <a:spAutoFit/>
          </a:bodyPr>
          <a:lstStyle/>
          <a:p>
            <a:r>
              <a:rPr lang="en-US" b="1" i="1" dirty="0" smtClean="0">
                <a:solidFill>
                  <a:srgbClr val="FF0000"/>
                </a:solidFill>
              </a:rPr>
              <a:t>YES</a:t>
            </a:r>
            <a:r>
              <a:rPr lang="en-US" dirty="0" smtClean="0">
                <a:solidFill>
                  <a:srgbClr val="FF0000"/>
                </a:solidFill>
              </a:rPr>
              <a:t>! We could put different colored hummingbird feeders in a tree and </a:t>
            </a:r>
            <a:r>
              <a:rPr lang="en-US" u="sng" dirty="0" smtClean="0">
                <a:solidFill>
                  <a:srgbClr val="FF0000"/>
                </a:solidFill>
              </a:rPr>
              <a:t>count</a:t>
            </a:r>
            <a:r>
              <a:rPr lang="en-US" dirty="0" smtClean="0">
                <a:solidFill>
                  <a:srgbClr val="FF0000"/>
                </a:solidFill>
              </a:rPr>
              <a:t> the number of hummingbirds that visit each feeder. </a:t>
            </a:r>
            <a:endParaRPr lang="en-US" dirty="0">
              <a:solidFill>
                <a:srgbClr val="FF0000"/>
              </a:solidFill>
            </a:endParaRPr>
          </a:p>
        </p:txBody>
      </p:sp>
      <p:sp>
        <p:nvSpPr>
          <p:cNvPr id="12" name="TextBox 11"/>
          <p:cNvSpPr txBox="1"/>
          <p:nvPr/>
        </p:nvSpPr>
        <p:spPr>
          <a:xfrm>
            <a:off x="228600" y="3276600"/>
            <a:ext cx="4876800" cy="1200329"/>
          </a:xfrm>
          <a:prstGeom prst="rect">
            <a:avLst/>
          </a:prstGeom>
          <a:noFill/>
        </p:spPr>
        <p:txBody>
          <a:bodyPr wrap="square" rtlCol="0">
            <a:spAutoFit/>
          </a:bodyPr>
          <a:lstStyle/>
          <a:p>
            <a:r>
              <a:rPr lang="en-US" b="1" i="1" dirty="0" smtClean="0">
                <a:solidFill>
                  <a:schemeClr val="accent2"/>
                </a:solidFill>
              </a:rPr>
              <a:t>NO</a:t>
            </a:r>
            <a:r>
              <a:rPr lang="en-US" dirty="0" smtClean="0">
                <a:solidFill>
                  <a:schemeClr val="accent2"/>
                </a:solidFill>
              </a:rPr>
              <a:t>! There is nothing to observe and no evidence to gather.  The answer to this question is an opinion and changes from person to person.</a:t>
            </a:r>
            <a:endParaRPr lang="en-US" dirty="0">
              <a:solidFill>
                <a:schemeClr val="accent2"/>
              </a:solidFill>
            </a:endParaRPr>
          </a:p>
        </p:txBody>
      </p:sp>
      <p:sp>
        <p:nvSpPr>
          <p:cNvPr id="13" name="TextBox 12"/>
          <p:cNvSpPr txBox="1"/>
          <p:nvPr/>
        </p:nvSpPr>
        <p:spPr>
          <a:xfrm>
            <a:off x="3505200" y="4419600"/>
            <a:ext cx="5105400" cy="1200329"/>
          </a:xfrm>
          <a:prstGeom prst="rect">
            <a:avLst/>
          </a:prstGeom>
          <a:noFill/>
        </p:spPr>
        <p:txBody>
          <a:bodyPr wrap="square" rtlCol="0">
            <a:spAutoFit/>
          </a:bodyPr>
          <a:lstStyle/>
          <a:p>
            <a:r>
              <a:rPr lang="en-US" b="1" i="1" dirty="0" smtClean="0">
                <a:solidFill>
                  <a:schemeClr val="accent4"/>
                </a:solidFill>
              </a:rPr>
              <a:t>YES</a:t>
            </a:r>
            <a:r>
              <a:rPr lang="en-US" dirty="0" smtClean="0">
                <a:solidFill>
                  <a:schemeClr val="accent4"/>
                </a:solidFill>
              </a:rPr>
              <a:t>! We can place thermometers in metal cans that have been painted different colors and </a:t>
            </a:r>
            <a:r>
              <a:rPr lang="en-US" u="sng" dirty="0" smtClean="0">
                <a:solidFill>
                  <a:schemeClr val="accent4"/>
                </a:solidFill>
              </a:rPr>
              <a:t>measure</a:t>
            </a:r>
            <a:r>
              <a:rPr lang="en-US" dirty="0" smtClean="0">
                <a:solidFill>
                  <a:schemeClr val="accent4"/>
                </a:solidFill>
              </a:rPr>
              <a:t> the temperature to see which color absorbs the most heat.  </a:t>
            </a:r>
            <a:endParaRPr lang="en-US" dirty="0">
              <a:solidFill>
                <a:schemeClr val="accent4"/>
              </a:solidFill>
            </a:endParaRPr>
          </a:p>
        </p:txBody>
      </p:sp>
      <p:sp>
        <p:nvSpPr>
          <p:cNvPr id="14" name="TextBox 13"/>
          <p:cNvSpPr txBox="1"/>
          <p:nvPr/>
        </p:nvSpPr>
        <p:spPr>
          <a:xfrm>
            <a:off x="304800" y="5657671"/>
            <a:ext cx="4876800" cy="1200329"/>
          </a:xfrm>
          <a:prstGeom prst="rect">
            <a:avLst/>
          </a:prstGeom>
          <a:noFill/>
        </p:spPr>
        <p:txBody>
          <a:bodyPr wrap="square" rtlCol="0">
            <a:spAutoFit/>
          </a:bodyPr>
          <a:lstStyle/>
          <a:p>
            <a:r>
              <a:rPr lang="en-US" b="1" i="1" dirty="0" smtClean="0">
                <a:solidFill>
                  <a:srgbClr val="CC00FF"/>
                </a:solidFill>
              </a:rPr>
              <a:t>NO</a:t>
            </a:r>
            <a:r>
              <a:rPr lang="en-US" dirty="0" smtClean="0">
                <a:solidFill>
                  <a:srgbClr val="CC00FF"/>
                </a:solidFill>
              </a:rPr>
              <a:t>! There is nothing to observe and no evidence to gather.  The answer to this question is an opinion and changes from person to person.</a:t>
            </a:r>
            <a:endParaRPr lang="en-US" dirty="0">
              <a:solidFill>
                <a:srgbClr val="CC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heckerboard(across)">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checkerboard(across)">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checkerboard(across)">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checkerboard(across)">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p:cNvSpPr>
          <p:nvPr>
            <p:ph type="title"/>
          </p:nvPr>
        </p:nvSpPr>
        <p:spPr>
          <a:xfrm>
            <a:off x="457200" y="704850"/>
            <a:ext cx="8229600" cy="514350"/>
          </a:xfrm>
        </p:spPr>
        <p:txBody>
          <a:bodyPr/>
          <a:lstStyle/>
          <a:p>
            <a:r>
              <a:rPr lang="en-US" dirty="0" smtClean="0"/>
              <a:t>Summarizing</a:t>
            </a:r>
          </a:p>
        </p:txBody>
      </p:sp>
      <p:sp>
        <p:nvSpPr>
          <p:cNvPr id="186371" name="Rectangle 3"/>
          <p:cNvSpPr>
            <a:spLocks noGrp="1"/>
          </p:cNvSpPr>
          <p:nvPr>
            <p:ph type="body" idx="1"/>
          </p:nvPr>
        </p:nvSpPr>
        <p:spPr>
          <a:xfrm>
            <a:off x="457200" y="1371601"/>
            <a:ext cx="8229600" cy="4953000"/>
          </a:xfrm>
        </p:spPr>
        <p:txBody>
          <a:bodyPr/>
          <a:lstStyle/>
          <a:p>
            <a:pPr>
              <a:buNone/>
            </a:pPr>
            <a:r>
              <a:rPr lang="en-US" sz="3200" dirty="0" smtClean="0"/>
              <a:t>Look at each question and decide if the question is TESTABLE or NOT TESTABLE.</a:t>
            </a:r>
            <a:endParaRPr lang="en-US" sz="3200" b="1" dirty="0" smtClean="0"/>
          </a:p>
          <a:p>
            <a:pPr marL="514350" indent="-514350">
              <a:buFont typeface="+mj-lt"/>
              <a:buAutoNum type="arabicPeriod"/>
            </a:pPr>
            <a:r>
              <a:rPr lang="en-US" sz="3200" b="1" dirty="0" smtClean="0">
                <a:solidFill>
                  <a:schemeClr val="accent1"/>
                </a:solidFill>
              </a:rPr>
              <a:t>Is morning better than night?</a:t>
            </a:r>
          </a:p>
          <a:p>
            <a:pPr marL="514350" indent="-514350">
              <a:buFont typeface="+mj-lt"/>
              <a:buAutoNum type="arabicPeriod"/>
            </a:pPr>
            <a:r>
              <a:rPr lang="en-US" sz="3200" b="1" dirty="0" smtClean="0">
                <a:solidFill>
                  <a:schemeClr val="accent1"/>
                </a:solidFill>
              </a:rPr>
              <a:t>Will fertilizer affect the growth of a plant?</a:t>
            </a:r>
            <a:endParaRPr lang="en-US" sz="3200" dirty="0" smtClean="0"/>
          </a:p>
          <a:p>
            <a:pPr>
              <a:buNone/>
            </a:pPr>
            <a:r>
              <a:rPr lang="en-US" sz="3200" b="1" dirty="0" smtClean="0"/>
              <a:t>Partner A tell B if question 1 is testable or not, explain why.</a:t>
            </a:r>
          </a:p>
          <a:p>
            <a:pPr>
              <a:buNone/>
            </a:pPr>
            <a:r>
              <a:rPr lang="en-US" sz="3200" b="1" dirty="0" smtClean="0"/>
              <a:t>Partner B tell A if question 2 is testable or not, explain why.</a:t>
            </a:r>
          </a:p>
          <a:p>
            <a:pPr>
              <a:buFont typeface="Wingdings 2" pitchFamily="18" charset="2"/>
              <a:buNone/>
            </a:pPr>
            <a:endParaRPr lang="en-US" sz="3200" dirty="0" smtClean="0"/>
          </a:p>
          <a:p>
            <a:pPr>
              <a:buFont typeface="Wingdings 2" pitchFamily="18" charset="2"/>
              <a:buNone/>
            </a:pPr>
            <a:endParaRPr lang="en-US" sz="3200" dirty="0" smtClean="0"/>
          </a:p>
        </p:txBody>
      </p:sp>
      <p:pic>
        <p:nvPicPr>
          <p:cNvPr id="186373" name="Picture 5" descr="MCj04077340000[1]"/>
          <p:cNvPicPr>
            <a:picLocks noChangeAspect="1" noChangeArrowheads="1"/>
          </p:cNvPicPr>
          <p:nvPr/>
        </p:nvPicPr>
        <p:blipFill>
          <a:blip r:embed="rId3" cstate="print"/>
          <a:srcRect/>
          <a:stretch>
            <a:fillRect/>
          </a:stretch>
        </p:blipFill>
        <p:spPr bwMode="auto">
          <a:xfrm>
            <a:off x="7315200" y="304800"/>
            <a:ext cx="1524000" cy="1524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914400"/>
            <a:ext cx="8382000" cy="830997"/>
          </a:xfrm>
          <a:prstGeom prst="rect">
            <a:avLst/>
          </a:prstGeom>
          <a:noFill/>
        </p:spPr>
        <p:txBody>
          <a:bodyPr wrap="square" rtlCol="0">
            <a:spAutoFit/>
          </a:bodyPr>
          <a:lstStyle/>
          <a:p>
            <a:r>
              <a:rPr lang="en-US" sz="4800" dirty="0" smtClean="0">
                <a:solidFill>
                  <a:schemeClr val="accent1"/>
                </a:solidFill>
                <a:latin typeface="+mj-lt"/>
              </a:rPr>
              <a:t>Testable or Not?</a:t>
            </a:r>
            <a:endParaRPr lang="en-US" sz="4800" dirty="0">
              <a:solidFill>
                <a:schemeClr val="accent1"/>
              </a:solidFill>
              <a:latin typeface="+mj-lt"/>
            </a:endParaRPr>
          </a:p>
        </p:txBody>
      </p:sp>
      <p:sp>
        <p:nvSpPr>
          <p:cNvPr id="3" name="TextBox 2"/>
          <p:cNvSpPr txBox="1"/>
          <p:nvPr/>
        </p:nvSpPr>
        <p:spPr>
          <a:xfrm>
            <a:off x="990600" y="1905000"/>
            <a:ext cx="6629400" cy="369332"/>
          </a:xfrm>
          <a:prstGeom prst="rect">
            <a:avLst/>
          </a:prstGeom>
          <a:noFill/>
        </p:spPr>
        <p:txBody>
          <a:bodyPr wrap="square" rtlCol="0">
            <a:spAutoFit/>
          </a:bodyPr>
          <a:lstStyle/>
          <a:p>
            <a:endParaRPr lang="en-US" dirty="0"/>
          </a:p>
        </p:txBody>
      </p:sp>
      <p:sp>
        <p:nvSpPr>
          <p:cNvPr id="4" name="TextBox 3"/>
          <p:cNvSpPr txBox="1"/>
          <p:nvPr/>
        </p:nvSpPr>
        <p:spPr>
          <a:xfrm>
            <a:off x="1066800" y="2362200"/>
            <a:ext cx="6324600" cy="369332"/>
          </a:xfrm>
          <a:prstGeom prst="rect">
            <a:avLst/>
          </a:prstGeom>
          <a:noFill/>
        </p:spPr>
        <p:txBody>
          <a:bodyPr wrap="square" rtlCol="0">
            <a:spAutoFit/>
          </a:bodyPr>
          <a:lstStyle/>
          <a:p>
            <a:endParaRPr lang="en-US" dirty="0"/>
          </a:p>
        </p:txBody>
      </p:sp>
      <p:pic>
        <p:nvPicPr>
          <p:cNvPr id="64514" name="Picture 2"/>
          <p:cNvPicPr>
            <a:picLocks noChangeAspect="1" noChangeArrowheads="1"/>
          </p:cNvPicPr>
          <p:nvPr/>
        </p:nvPicPr>
        <p:blipFill>
          <a:blip r:embed="rId3" cstate="print"/>
          <a:srcRect/>
          <a:stretch>
            <a:fillRect/>
          </a:stretch>
        </p:blipFill>
        <p:spPr bwMode="auto">
          <a:xfrm>
            <a:off x="5943600" y="2895600"/>
            <a:ext cx="1828800" cy="1828800"/>
          </a:xfrm>
          <a:prstGeom prst="rect">
            <a:avLst/>
          </a:prstGeom>
          <a:noFill/>
          <a:ln w="9525">
            <a:noFill/>
            <a:miter lim="800000"/>
            <a:headEnd/>
            <a:tailEnd/>
          </a:ln>
          <a:effectLst/>
        </p:spPr>
      </p:pic>
      <p:sp>
        <p:nvSpPr>
          <p:cNvPr id="6" name="TextBox 5"/>
          <p:cNvSpPr txBox="1"/>
          <p:nvPr/>
        </p:nvSpPr>
        <p:spPr>
          <a:xfrm>
            <a:off x="609600" y="2133600"/>
            <a:ext cx="5410200" cy="3970318"/>
          </a:xfrm>
          <a:prstGeom prst="rect">
            <a:avLst/>
          </a:prstGeom>
          <a:noFill/>
        </p:spPr>
        <p:txBody>
          <a:bodyPr wrap="square" rtlCol="0">
            <a:spAutoFit/>
          </a:bodyPr>
          <a:lstStyle/>
          <a:p>
            <a:r>
              <a:rPr lang="en-US" sz="2800" dirty="0" smtClean="0"/>
              <a:t>Kate likes to play soccer.  She noticed that the ball seemed to go further when she kicked it in hot weather than when she kicked it in cold weather.  She would like to do an experiment to find out if a hot ball goes further than a cold ball.  Is this question testable?</a:t>
            </a:r>
            <a:endParaRPr lang="en-US" sz="2800" dirty="0"/>
          </a:p>
        </p:txBody>
      </p:sp>
      <p:sp>
        <p:nvSpPr>
          <p:cNvPr id="7" name="TextBox 6"/>
          <p:cNvSpPr txBox="1"/>
          <p:nvPr/>
        </p:nvSpPr>
        <p:spPr>
          <a:xfrm>
            <a:off x="533400" y="1905000"/>
            <a:ext cx="5486400" cy="4524315"/>
          </a:xfrm>
          <a:prstGeom prst="rect">
            <a:avLst/>
          </a:prstGeom>
          <a:solidFill>
            <a:schemeClr val="bg1"/>
          </a:solidFill>
        </p:spPr>
        <p:txBody>
          <a:bodyPr wrap="square" rtlCol="0">
            <a:spAutoFit/>
          </a:bodyPr>
          <a:lstStyle/>
          <a:p>
            <a:r>
              <a:rPr lang="en-US" sz="2400" dirty="0" smtClean="0"/>
              <a:t>YES!!  Kate can test a soccer ball by cooling it down and using a pendulum to hit the ball, much like a kick.  She can measure the distance that the ball travels each time that she repeats this with the cool ball. Then Kate can heat the ball and repeat the experiment to see how the distance compares.  Kate’s measurements will provide evidence to answer her question about which goes further, a hot ball or a cold ball.</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914400"/>
            <a:ext cx="8382000" cy="830997"/>
          </a:xfrm>
          <a:prstGeom prst="rect">
            <a:avLst/>
          </a:prstGeom>
          <a:noFill/>
        </p:spPr>
        <p:txBody>
          <a:bodyPr wrap="square" rtlCol="0">
            <a:spAutoFit/>
          </a:bodyPr>
          <a:lstStyle/>
          <a:p>
            <a:r>
              <a:rPr lang="en-US" sz="4800" dirty="0" smtClean="0">
                <a:solidFill>
                  <a:schemeClr val="accent1"/>
                </a:solidFill>
                <a:latin typeface="+mj-lt"/>
              </a:rPr>
              <a:t>Testable or Not?</a:t>
            </a:r>
            <a:endParaRPr lang="en-US" sz="4800" dirty="0">
              <a:solidFill>
                <a:schemeClr val="accent1"/>
              </a:solidFill>
              <a:latin typeface="+mj-lt"/>
            </a:endParaRPr>
          </a:p>
        </p:txBody>
      </p:sp>
      <p:pic>
        <p:nvPicPr>
          <p:cNvPr id="65538" name="Picture 2"/>
          <p:cNvPicPr>
            <a:picLocks noChangeAspect="1" noChangeArrowheads="1"/>
          </p:cNvPicPr>
          <p:nvPr/>
        </p:nvPicPr>
        <p:blipFill>
          <a:blip r:embed="rId3" cstate="print"/>
          <a:srcRect/>
          <a:stretch>
            <a:fillRect/>
          </a:stretch>
        </p:blipFill>
        <p:spPr bwMode="auto">
          <a:xfrm>
            <a:off x="5486400" y="2514600"/>
            <a:ext cx="2066597" cy="1676400"/>
          </a:xfrm>
          <a:prstGeom prst="rect">
            <a:avLst/>
          </a:prstGeom>
          <a:noFill/>
          <a:ln w="9525">
            <a:noFill/>
            <a:miter lim="800000"/>
            <a:headEnd/>
            <a:tailEnd/>
          </a:ln>
          <a:effectLst/>
        </p:spPr>
      </p:pic>
      <p:sp>
        <p:nvSpPr>
          <p:cNvPr id="5" name="TextBox 4"/>
          <p:cNvSpPr txBox="1"/>
          <p:nvPr/>
        </p:nvSpPr>
        <p:spPr>
          <a:xfrm>
            <a:off x="533400" y="2057400"/>
            <a:ext cx="5410200" cy="4031873"/>
          </a:xfrm>
          <a:prstGeom prst="rect">
            <a:avLst/>
          </a:prstGeom>
          <a:noFill/>
        </p:spPr>
        <p:txBody>
          <a:bodyPr wrap="square" rtlCol="0">
            <a:spAutoFit/>
          </a:bodyPr>
          <a:lstStyle/>
          <a:p>
            <a:r>
              <a:rPr lang="en-US" sz="3200" dirty="0" smtClean="0"/>
              <a:t>Juan thinks that baseball is a much better sport than football.  He wants to do a scientific experiment to gather evidence that baseball is better than football. Is this question testable?</a:t>
            </a:r>
            <a:endParaRPr lang="en-US" sz="3200" dirty="0"/>
          </a:p>
        </p:txBody>
      </p:sp>
      <p:sp>
        <p:nvSpPr>
          <p:cNvPr id="6" name="TextBox 5"/>
          <p:cNvSpPr txBox="1"/>
          <p:nvPr/>
        </p:nvSpPr>
        <p:spPr>
          <a:xfrm>
            <a:off x="533400" y="1981200"/>
            <a:ext cx="5334000" cy="4832092"/>
          </a:xfrm>
          <a:prstGeom prst="rect">
            <a:avLst/>
          </a:prstGeom>
          <a:solidFill>
            <a:schemeClr val="bg1"/>
          </a:solidFill>
        </p:spPr>
        <p:txBody>
          <a:bodyPr wrap="square" rtlCol="0">
            <a:spAutoFit/>
          </a:bodyPr>
          <a:lstStyle/>
          <a:p>
            <a:r>
              <a:rPr lang="en-US" sz="2800" b="1" dirty="0" smtClean="0"/>
              <a:t>NO!</a:t>
            </a:r>
            <a:r>
              <a:rPr lang="en-US" sz="2800" dirty="0" smtClean="0"/>
              <a:t> This is NOT a testable question.  There is no evidence that could be gathered to show that one sport is better than another sport.  The answer to this question is an opinion.  People like different sports for different reasons.  Some people prefer baseball and other people prefer football.  This is not a scientific question.</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3959</TotalTime>
  <Words>2564</Words>
  <Application>Microsoft Office PowerPoint</Application>
  <PresentationFormat>On-screen Show (4:3)</PresentationFormat>
  <Paragraphs>265</Paragraphs>
  <Slides>27</Slides>
  <Notes>26</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Flow</vt:lpstr>
      <vt:lpstr>Elementary Science</vt:lpstr>
      <vt:lpstr>SC.5.N.2.1</vt:lpstr>
      <vt:lpstr>Slide 3</vt:lpstr>
      <vt:lpstr>Science is Testable!</vt:lpstr>
      <vt:lpstr>Slide 5</vt:lpstr>
      <vt:lpstr>Are these questions testable?</vt:lpstr>
      <vt:lpstr>Summarizing</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Summarizing</vt:lpstr>
      <vt:lpstr>Check Your Understanding</vt:lpstr>
      <vt:lpstr>Check Your Understanding</vt:lpstr>
      <vt:lpstr>Check Your Understanding</vt:lpstr>
      <vt:lpstr>Check Your Understanding</vt:lpstr>
      <vt:lpstr>Check Your Answers</vt:lpstr>
      <vt:lpstr>Summary Question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linda.vendur</dc:creator>
  <cp:lastModifiedBy>polly.burkhart</cp:lastModifiedBy>
  <cp:revision>364</cp:revision>
  <dcterms:created xsi:type="dcterms:W3CDTF">2009-01-20T16:21:40Z</dcterms:created>
  <dcterms:modified xsi:type="dcterms:W3CDTF">2011-08-15T18:41:14Z</dcterms:modified>
</cp:coreProperties>
</file>