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handoutMasterIdLst>
    <p:handoutMasterId r:id="rId32"/>
  </p:handoutMasterIdLst>
  <p:sldIdLst>
    <p:sldId id="266" r:id="rId2"/>
    <p:sldId id="359" r:id="rId3"/>
    <p:sldId id="391" r:id="rId4"/>
    <p:sldId id="383" r:id="rId5"/>
    <p:sldId id="406" r:id="rId6"/>
    <p:sldId id="407" r:id="rId7"/>
    <p:sldId id="384" r:id="rId8"/>
    <p:sldId id="410" r:id="rId9"/>
    <p:sldId id="373" r:id="rId10"/>
    <p:sldId id="397" r:id="rId11"/>
    <p:sldId id="400" r:id="rId12"/>
    <p:sldId id="408" r:id="rId13"/>
    <p:sldId id="409" r:id="rId14"/>
    <p:sldId id="379" r:id="rId15"/>
    <p:sldId id="393" r:id="rId16"/>
    <p:sldId id="396" r:id="rId17"/>
    <p:sldId id="395" r:id="rId18"/>
    <p:sldId id="394" r:id="rId19"/>
    <p:sldId id="392" r:id="rId20"/>
    <p:sldId id="401" r:id="rId21"/>
    <p:sldId id="411" r:id="rId22"/>
    <p:sldId id="412" r:id="rId23"/>
    <p:sldId id="399" r:id="rId24"/>
    <p:sldId id="375" r:id="rId25"/>
    <p:sldId id="402" r:id="rId26"/>
    <p:sldId id="403" r:id="rId27"/>
    <p:sldId id="405" r:id="rId28"/>
    <p:sldId id="404" r:id="rId29"/>
    <p:sldId id="381"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96633"/>
    <a:srgbClr val="0000FF"/>
    <a:srgbClr val="FBFCC8"/>
    <a:srgbClr val="CC00FF"/>
    <a:srgbClr val="F6E998"/>
    <a:srgbClr val="CCFF99"/>
    <a:srgbClr val="686E6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79052" autoAdjust="0"/>
  </p:normalViewPr>
  <p:slideViewPr>
    <p:cSldViewPr>
      <p:cViewPr varScale="1">
        <p:scale>
          <a:sx n="61" d="100"/>
          <a:sy n="61" d="100"/>
        </p:scale>
        <p:origin x="-136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Average Heartbeat of </a:t>
            </a:r>
            <a:r>
              <a:rPr lang="en-US" dirty="0" smtClean="0"/>
              <a:t> 5th </a:t>
            </a:r>
            <a:r>
              <a:rPr lang="en-US" dirty="0"/>
              <a:t>Grade </a:t>
            </a:r>
            <a:r>
              <a:rPr lang="en-US" dirty="0" smtClean="0"/>
              <a:t>Boys</a:t>
            </a:r>
            <a:endParaRPr lang="en-US" dirty="0"/>
          </a:p>
        </c:rich>
      </c:tx>
      <c:layout/>
    </c:title>
    <c:plotArea>
      <c:layout/>
      <c:barChart>
        <c:barDir val="col"/>
        <c:grouping val="clustered"/>
        <c:ser>
          <c:idx val="0"/>
          <c:order val="0"/>
          <c:dLbls>
            <c:dLblPos val="ctr"/>
            <c:showVal val="1"/>
          </c:dLbls>
          <c:cat>
            <c:strRef>
              <c:f>Sheet1!$G$1:$H$1</c:f>
              <c:strCache>
                <c:ptCount val="2"/>
                <c:pt idx="0">
                  <c:v>Standing</c:v>
                </c:pt>
                <c:pt idx="1">
                  <c:v>Running</c:v>
                </c:pt>
              </c:strCache>
            </c:strRef>
          </c:cat>
          <c:val>
            <c:numRef>
              <c:f>Sheet1!$G$2:$H$2</c:f>
              <c:numCache>
                <c:formatCode>General</c:formatCode>
                <c:ptCount val="2"/>
                <c:pt idx="0">
                  <c:v>76.8</c:v>
                </c:pt>
                <c:pt idx="1">
                  <c:v>90.2</c:v>
                </c:pt>
              </c:numCache>
            </c:numRef>
          </c:val>
        </c:ser>
        <c:dLbls>
          <c:showVal val="1"/>
        </c:dLbls>
        <c:axId val="86518784"/>
        <c:axId val="48870912"/>
      </c:barChart>
      <c:catAx>
        <c:axId val="86518784"/>
        <c:scaling>
          <c:orientation val="minMax"/>
        </c:scaling>
        <c:axPos val="b"/>
        <c:title>
          <c:tx>
            <c:rich>
              <a:bodyPr/>
              <a:lstStyle/>
              <a:p>
                <a:pPr>
                  <a:defRPr/>
                </a:pPr>
                <a:r>
                  <a:rPr lang="en-US"/>
                  <a:t>Activity</a:t>
                </a:r>
              </a:p>
            </c:rich>
          </c:tx>
          <c:layout>
            <c:manualLayout>
              <c:xMode val="edge"/>
              <c:yMode val="edge"/>
              <c:x val="0.49077187226596725"/>
              <c:y val="0.87868037328667348"/>
            </c:manualLayout>
          </c:layout>
        </c:title>
        <c:tickLblPos val="nextTo"/>
        <c:crossAx val="48870912"/>
        <c:crosses val="autoZero"/>
        <c:auto val="1"/>
        <c:lblAlgn val="ctr"/>
        <c:lblOffset val="100"/>
      </c:catAx>
      <c:valAx>
        <c:axId val="48870912"/>
        <c:scaling>
          <c:orientation val="minMax"/>
        </c:scaling>
        <c:axPos val="l"/>
        <c:majorGridlines/>
        <c:title>
          <c:tx>
            <c:rich>
              <a:bodyPr rot="-5400000" vert="horz"/>
              <a:lstStyle/>
              <a:p>
                <a:pPr>
                  <a:defRPr/>
                </a:pPr>
                <a:r>
                  <a:rPr lang="en-US"/>
                  <a:t>Heartbean in BPM</a:t>
                </a:r>
              </a:p>
            </c:rich>
          </c:tx>
          <c:layout/>
        </c:title>
        <c:numFmt formatCode="General" sourceLinked="1"/>
        <c:tickLblPos val="nextTo"/>
        <c:crossAx val="86518784"/>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BD8E068-6AE3-4DDF-BD15-EDE9E3E2BB14}" type="datetimeFigureOut">
              <a:rPr lang="en-US"/>
              <a:pPr>
                <a:defRPr/>
              </a:pPr>
              <a:t>1/26/2012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E2CB6B1B-FC25-4C08-A8DA-C7B1E1FA41B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5D5FBAA-8CD7-48DA-966B-4136B8DB4709}" type="datetimeFigureOut">
              <a:rPr lang="en-US"/>
              <a:pPr>
                <a:defRPr/>
              </a:pPr>
              <a:t>1/26/2012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440F13EE-4DF7-4EEE-B5A5-D807D1A2B43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TEST ITEM SPECIFICATIONS</a:t>
            </a:r>
          </a:p>
          <a:p>
            <a:r>
              <a:rPr lang="en-US" sz="1200" b="1" kern="1200" baseline="0" dirty="0" smtClean="0">
                <a:solidFill>
                  <a:schemeClr val="tx1"/>
                </a:solidFill>
                <a:latin typeface="+mn-lt"/>
                <a:ea typeface="+mn-ea"/>
                <a:cs typeface="+mn-cs"/>
              </a:rPr>
              <a:t>Benchmark Clarifications </a:t>
            </a:r>
          </a:p>
          <a:p>
            <a:r>
              <a:rPr lang="en-US" sz="1200" kern="1200" baseline="0" dirty="0" smtClean="0">
                <a:solidFill>
                  <a:schemeClr val="tx1"/>
                </a:solidFill>
                <a:latin typeface="+mn-lt"/>
                <a:ea typeface="+mn-ea"/>
                <a:cs typeface="+mn-cs"/>
              </a:rPr>
              <a:t>Students will evaluate a written procedure or experimental setup. </a:t>
            </a:r>
          </a:p>
          <a:p>
            <a:r>
              <a:rPr lang="en-US" sz="1200" kern="1200" baseline="0" dirty="0" smtClean="0">
                <a:solidFill>
                  <a:schemeClr val="tx1"/>
                </a:solidFill>
                <a:latin typeface="+mn-lt"/>
                <a:ea typeface="+mn-ea"/>
                <a:cs typeface="+mn-cs"/>
              </a:rPr>
              <a:t>Students will identify appropriate forms of record keeping. </a:t>
            </a:r>
          </a:p>
          <a:p>
            <a:r>
              <a:rPr lang="en-US" sz="1200" kern="1200" baseline="0" dirty="0" smtClean="0">
                <a:solidFill>
                  <a:schemeClr val="tx1"/>
                </a:solidFill>
                <a:latin typeface="+mn-lt"/>
                <a:ea typeface="+mn-ea"/>
                <a:cs typeface="+mn-cs"/>
              </a:rPr>
              <a:t>Students will interpret and analyze data to generate appropriate explanations based on that data. </a:t>
            </a:r>
          </a:p>
          <a:p>
            <a:r>
              <a:rPr lang="en-US" sz="1200" kern="1200" baseline="0" dirty="0" smtClean="0">
                <a:solidFill>
                  <a:schemeClr val="tx1"/>
                </a:solidFill>
                <a:latin typeface="+mn-lt"/>
                <a:ea typeface="+mn-ea"/>
                <a:cs typeface="+mn-cs"/>
              </a:rPr>
              <a:t>Students will identify examples of or distinguish among observations, predictions, and/or inferences. </a:t>
            </a:r>
          </a:p>
          <a:p>
            <a:r>
              <a:rPr lang="en-US" sz="1200" kern="1200" baseline="0" dirty="0" smtClean="0">
                <a:solidFill>
                  <a:schemeClr val="tx1"/>
                </a:solidFill>
                <a:latin typeface="+mn-lt"/>
                <a:ea typeface="+mn-ea"/>
                <a:cs typeface="+mn-cs"/>
              </a:rPr>
              <a:t>Students will explain the difference between an experiment and other types of scientific investigations. </a:t>
            </a:r>
          </a:p>
          <a:p>
            <a:r>
              <a:rPr lang="en-US" sz="1200" kern="1200" baseline="0" dirty="0" smtClean="0">
                <a:solidFill>
                  <a:schemeClr val="tx1"/>
                </a:solidFill>
                <a:latin typeface="+mn-lt"/>
                <a:ea typeface="+mn-ea"/>
                <a:cs typeface="+mn-cs"/>
              </a:rPr>
              <a:t>Students will identify a control group and/or explain its importance in an experiment. </a:t>
            </a:r>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Content Limits </a:t>
            </a:r>
          </a:p>
          <a:p>
            <a:r>
              <a:rPr lang="en-US" sz="1200" kern="1200" baseline="0" dirty="0" smtClean="0">
                <a:solidFill>
                  <a:schemeClr val="tx1"/>
                </a:solidFill>
                <a:latin typeface="+mn-lt"/>
                <a:ea typeface="+mn-ea"/>
                <a:cs typeface="+mn-cs"/>
              </a:rPr>
              <a:t>Items will not require the identification or evaluation of a hypothesis. Items should not use the term </a:t>
            </a:r>
            <a:r>
              <a:rPr lang="en-US" sz="1200" i="1" kern="1200" baseline="0" dirty="0" smtClean="0">
                <a:solidFill>
                  <a:schemeClr val="tx1"/>
                </a:solidFill>
                <a:latin typeface="+mn-lt"/>
                <a:ea typeface="+mn-ea"/>
                <a:cs typeface="+mn-cs"/>
              </a:rPr>
              <a:t>hypothesis. </a:t>
            </a:r>
          </a:p>
          <a:p>
            <a:r>
              <a:rPr lang="en-US" sz="1200" kern="1200" baseline="0" dirty="0" smtClean="0">
                <a:solidFill>
                  <a:schemeClr val="tx1"/>
                </a:solidFill>
                <a:latin typeface="+mn-lt"/>
                <a:ea typeface="+mn-ea"/>
                <a:cs typeface="+mn-cs"/>
              </a:rPr>
              <a:t>Items will not require the design of a procedure. </a:t>
            </a:r>
          </a:p>
          <a:p>
            <a:r>
              <a:rPr lang="en-US" sz="1200" kern="1200" baseline="0" dirty="0" smtClean="0">
                <a:solidFill>
                  <a:schemeClr val="tx1"/>
                </a:solidFill>
                <a:latin typeface="+mn-lt"/>
                <a:ea typeface="+mn-ea"/>
                <a:cs typeface="+mn-cs"/>
              </a:rPr>
              <a:t>Items will not require mathematical computations. </a:t>
            </a:r>
          </a:p>
          <a:p>
            <a:r>
              <a:rPr lang="en-US" sz="1200" kern="1200" baseline="0" dirty="0" smtClean="0">
                <a:solidFill>
                  <a:schemeClr val="tx1"/>
                </a:solidFill>
                <a:latin typeface="+mn-lt"/>
                <a:ea typeface="+mn-ea"/>
                <a:cs typeface="+mn-cs"/>
              </a:rPr>
              <a:t>Items will not require the differentiation between outcome variables (dependent variables) and test variables (independent variables). </a:t>
            </a:r>
          </a:p>
          <a:p>
            <a:r>
              <a:rPr lang="en-US" sz="1200" kern="1200" baseline="0" dirty="0" smtClean="0">
                <a:solidFill>
                  <a:schemeClr val="tx1"/>
                </a:solidFill>
                <a:latin typeface="+mn-lt"/>
                <a:ea typeface="+mn-ea"/>
                <a:cs typeface="+mn-cs"/>
              </a:rPr>
              <a:t>Items will not assess the reason for differences in data across groups that are investigating the same problem. </a:t>
            </a:r>
          </a:p>
          <a:p>
            <a:r>
              <a:rPr lang="en-US" sz="1200" kern="1200" baseline="0" dirty="0" smtClean="0">
                <a:solidFill>
                  <a:schemeClr val="tx1"/>
                </a:solidFill>
                <a:latin typeface="+mn-lt"/>
                <a:ea typeface="+mn-ea"/>
                <a:cs typeface="+mn-cs"/>
              </a:rPr>
              <a:t>Items referring to conclusions will not require the formation of a conclusion. </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 graphs of average data are used to compare patterns.</a:t>
            </a:r>
          </a:p>
          <a:p>
            <a:r>
              <a:rPr lang="en-US" dirty="0" smtClean="0"/>
              <a:t>When</a:t>
            </a:r>
            <a:r>
              <a:rPr lang="en-US" baseline="0" dirty="0" smtClean="0"/>
              <a:t> an investigation involves change over time, a line graph would be appropriate.</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back to the graph on slide 10-the pattern clearly shows an increase in BPM when the aerobic activity was increased to running in place</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 students</a:t>
            </a:r>
            <a:r>
              <a:rPr lang="en-US" baseline="0" dirty="0" smtClean="0"/>
              <a:t> understand that the data must be appropriate to answer the original question.</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the difference between</a:t>
            </a:r>
            <a:r>
              <a:rPr lang="en-US" baseline="0" dirty="0" smtClean="0"/>
              <a:t> a conclusion (based of patterns in the data) and an inference (based on thoughts about past experiences).</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answers are correct…every part of the practice of science is important!</a:t>
            </a:r>
          </a:p>
          <a:p>
            <a:r>
              <a:rPr lang="en-US" baseline="0" dirty="0" smtClean="0"/>
              <a:t> Randomly call on 3-4 students and have them share their responses out loud for the class to hear.</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Experiment––</a:t>
            </a:r>
            <a:r>
              <a:rPr lang="en-US" sz="1200" b="0" kern="1200" baseline="0" dirty="0" smtClean="0">
                <a:solidFill>
                  <a:schemeClr val="tx1"/>
                </a:solidFill>
                <a:latin typeface="+mn-lt"/>
                <a:ea typeface="+mn-ea"/>
                <a:cs typeface="+mn-cs"/>
              </a:rPr>
              <a:t>A scientific test or procedure that is carried out under controlled conditions to answer a scientific question. </a:t>
            </a:r>
          </a:p>
          <a:p>
            <a:r>
              <a:rPr lang="en-US" sz="1200" b="1" kern="1200" baseline="0" dirty="0" smtClean="0">
                <a:solidFill>
                  <a:schemeClr val="tx1"/>
                </a:solidFill>
                <a:latin typeface="+mn-lt"/>
                <a:ea typeface="+mn-ea"/>
                <a:cs typeface="+mn-cs"/>
              </a:rPr>
              <a:t>Observation––</a:t>
            </a:r>
            <a:r>
              <a:rPr lang="en-US" sz="1200" b="0" kern="1200" baseline="0" dirty="0" smtClean="0">
                <a:solidFill>
                  <a:schemeClr val="tx1"/>
                </a:solidFill>
                <a:latin typeface="+mn-lt"/>
                <a:ea typeface="+mn-ea"/>
                <a:cs typeface="+mn-cs"/>
              </a:rPr>
              <a:t>Information about the natural world gathered through the senses and/or </a:t>
            </a:r>
            <a:r>
              <a:rPr lang="en-US" sz="1200" kern="1200" baseline="0" dirty="0" smtClean="0">
                <a:solidFill>
                  <a:schemeClr val="tx1"/>
                </a:solidFill>
                <a:latin typeface="+mn-lt"/>
                <a:ea typeface="+mn-ea"/>
                <a:cs typeface="+mn-cs"/>
              </a:rPr>
              <a:t>scientific instruments. </a:t>
            </a:r>
          </a:p>
          <a:p>
            <a:r>
              <a:rPr lang="en-US" sz="1200" b="1" kern="1200" baseline="0" dirty="0" smtClean="0">
                <a:solidFill>
                  <a:schemeClr val="tx1"/>
                </a:solidFill>
                <a:latin typeface="+mn-lt"/>
                <a:ea typeface="+mn-ea"/>
                <a:cs typeface="+mn-cs"/>
              </a:rPr>
              <a:t>Inference––</a:t>
            </a:r>
            <a:r>
              <a:rPr lang="en-US" sz="1200" b="0" kern="1200" baseline="0" dirty="0" smtClean="0">
                <a:solidFill>
                  <a:schemeClr val="tx1"/>
                </a:solidFill>
                <a:latin typeface="+mn-lt"/>
                <a:ea typeface="+mn-ea"/>
                <a:cs typeface="+mn-cs"/>
              </a:rPr>
              <a:t>An explanation based on evidence that is not directly observed. </a:t>
            </a:r>
          </a:p>
          <a:p>
            <a:r>
              <a:rPr lang="en-US" sz="1200" b="1" kern="1200" baseline="0" dirty="0" smtClean="0">
                <a:solidFill>
                  <a:schemeClr val="tx1"/>
                </a:solidFill>
                <a:latin typeface="+mn-lt"/>
                <a:ea typeface="+mn-ea"/>
                <a:cs typeface="+mn-cs"/>
              </a:rPr>
              <a:t>Predict— </a:t>
            </a:r>
            <a:r>
              <a:rPr lang="en-US" sz="1200" b="0" kern="1200" baseline="0" dirty="0" smtClean="0">
                <a:solidFill>
                  <a:schemeClr val="tx1"/>
                </a:solidFill>
                <a:latin typeface="+mn-lt"/>
                <a:ea typeface="+mn-ea"/>
                <a:cs typeface="+mn-cs"/>
              </a:rPr>
              <a:t>To state what one thinks will happen under certain conditions based on data or observation. </a:t>
            </a:r>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Data— </a:t>
            </a:r>
            <a:r>
              <a:rPr lang="en-US" sz="1200" b="0" kern="1200" baseline="0" dirty="0" smtClean="0">
                <a:solidFill>
                  <a:schemeClr val="tx1"/>
                </a:solidFill>
                <a:latin typeface="+mn-lt"/>
                <a:ea typeface="+mn-ea"/>
                <a:cs typeface="+mn-cs"/>
              </a:rPr>
              <a:t>Measurements or observations collected and recorded in an experiment or investigation. </a:t>
            </a:r>
          </a:p>
          <a:p>
            <a:r>
              <a:rPr lang="en-US" sz="1200" b="1" kern="1200" baseline="0" dirty="0" smtClean="0">
                <a:solidFill>
                  <a:schemeClr val="tx1"/>
                </a:solidFill>
                <a:latin typeface="+mn-lt"/>
                <a:ea typeface="+mn-ea"/>
                <a:cs typeface="+mn-cs"/>
              </a:rPr>
              <a:t>Experiment–– </a:t>
            </a:r>
            <a:r>
              <a:rPr lang="en-US" sz="1200" b="0" kern="1200" baseline="0" dirty="0" smtClean="0">
                <a:solidFill>
                  <a:schemeClr val="tx1"/>
                </a:solidFill>
                <a:latin typeface="+mn-lt"/>
                <a:ea typeface="+mn-ea"/>
                <a:cs typeface="+mn-cs"/>
              </a:rPr>
              <a:t>A scientific test or procedure that is carried out under controlled conditions to answer a scientific question </a:t>
            </a:r>
          </a:p>
          <a:p>
            <a:r>
              <a:rPr lang="en-US" sz="1200" b="1" kern="1200" baseline="0" dirty="0" smtClean="0">
                <a:solidFill>
                  <a:schemeClr val="tx1"/>
                </a:solidFill>
                <a:latin typeface="+mn-lt"/>
                <a:ea typeface="+mn-ea"/>
                <a:cs typeface="+mn-cs"/>
              </a:rPr>
              <a:t>Control group— </a:t>
            </a:r>
            <a:r>
              <a:rPr lang="en-US" sz="1200" b="0" kern="1200" baseline="0" dirty="0" smtClean="0">
                <a:solidFill>
                  <a:schemeClr val="tx1"/>
                </a:solidFill>
                <a:latin typeface="+mn-lt"/>
                <a:ea typeface="+mn-ea"/>
                <a:cs typeface="+mn-cs"/>
              </a:rPr>
              <a:t>A group in a scientific experiment that serves as a reference for comparison </a:t>
            </a:r>
          </a:p>
          <a:p>
            <a:r>
              <a:rPr lang="en-US" sz="1200" kern="1200" baseline="0" dirty="0" smtClean="0">
                <a:solidFill>
                  <a:schemeClr val="tx1"/>
                </a:solidFill>
                <a:latin typeface="+mn-lt"/>
                <a:ea typeface="+mn-ea"/>
                <a:cs typeface="+mn-cs"/>
              </a:rPr>
              <a:t>to the experimental group; a group that is untreated by the factor being tested. </a:t>
            </a:r>
          </a:p>
          <a:p>
            <a:r>
              <a:rPr lang="en-US" sz="1200" b="1" kern="1200" baseline="0" dirty="0" smtClean="0">
                <a:solidFill>
                  <a:schemeClr val="tx1"/>
                </a:solidFill>
                <a:latin typeface="+mn-lt"/>
                <a:ea typeface="+mn-ea"/>
                <a:cs typeface="+mn-cs"/>
              </a:rPr>
              <a:t>Investigation––</a:t>
            </a:r>
            <a:r>
              <a:rPr lang="en-US" sz="1200" b="0" kern="1200" baseline="0" dirty="0" smtClean="0">
                <a:solidFill>
                  <a:schemeClr val="tx1"/>
                </a:solidFill>
                <a:latin typeface="+mn-lt"/>
                <a:ea typeface="+mn-ea"/>
                <a:cs typeface="+mn-cs"/>
              </a:rPr>
              <a:t>An organized scientific study of the natural world that may include making </a:t>
            </a:r>
          </a:p>
          <a:p>
            <a:r>
              <a:rPr lang="en-US" sz="1200" kern="1200" baseline="0" dirty="0" smtClean="0">
                <a:solidFill>
                  <a:schemeClr val="tx1"/>
                </a:solidFill>
                <a:latin typeface="+mn-lt"/>
                <a:ea typeface="+mn-ea"/>
                <a:cs typeface="+mn-cs"/>
              </a:rPr>
              <a:t>systematic observations, asking questions, gathering information, analyzing data, summarizing </a:t>
            </a:r>
          </a:p>
          <a:p>
            <a:r>
              <a:rPr lang="en-US" sz="1200" kern="1200" baseline="0" dirty="0" smtClean="0">
                <a:solidFill>
                  <a:schemeClr val="tx1"/>
                </a:solidFill>
                <a:latin typeface="+mn-lt"/>
                <a:ea typeface="+mn-ea"/>
                <a:cs typeface="+mn-cs"/>
              </a:rPr>
              <a:t>results, drawing conclusions, and/or communicating results. </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Time this</a:t>
            </a:r>
            <a:r>
              <a:rPr lang="en-US" baseline="0" dirty="0" smtClean="0"/>
              <a:t> activity.  </a:t>
            </a:r>
          </a:p>
          <a:p>
            <a:pPr marL="228600" indent="-228600">
              <a:buNone/>
            </a:pPr>
            <a:r>
              <a:rPr lang="en-US" baseline="0" dirty="0" smtClean="0"/>
              <a:t>Model for the students. Make sure that the listening partner understands how to actively listen without talking.  Make sure that the talking partner knows to talk for the entire 30 seconds.</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Emphasize that a line graph is appropriate</a:t>
            </a:r>
            <a:r>
              <a:rPr lang="en-US" baseline="0" dirty="0" smtClean="0"/>
              <a:t> for showing change over time</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although models help us understand about natural</a:t>
            </a:r>
            <a:r>
              <a:rPr lang="en-US" baseline="0" dirty="0" smtClean="0"/>
              <a:t> events, they all </a:t>
            </a:r>
            <a:r>
              <a:rPr lang="en-US" baseline="0" smtClean="0"/>
              <a:t>have limitations.</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sure to hold the students to high expectations for writing a summary paragraph.</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Emphasize</a:t>
            </a:r>
            <a:r>
              <a:rPr lang="en-US" baseline="0" dirty="0" smtClean="0"/>
              <a:t> the difference between scientific questions (data can be gathered) and non-scientific questions (no data can be gathered).</a:t>
            </a:r>
          </a:p>
          <a:p>
            <a:r>
              <a:rPr lang="en-US" baseline="0" dirty="0" smtClean="0"/>
              <a:t>	Scientific: How deep is the puddle?  (deep can be measured)</a:t>
            </a:r>
          </a:p>
          <a:p>
            <a:r>
              <a:rPr lang="en-US" baseline="0" dirty="0" smtClean="0"/>
              <a:t>	Non-Scientific: Is the puddle big or small? (big or small mean different things to different people)</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Investigation––</a:t>
            </a:r>
            <a:r>
              <a:rPr lang="en-US" sz="1200" b="0" kern="1200" baseline="0" dirty="0" smtClean="0">
                <a:solidFill>
                  <a:schemeClr val="tx1"/>
                </a:solidFill>
                <a:latin typeface="+mn-lt"/>
                <a:ea typeface="+mn-ea"/>
                <a:cs typeface="+mn-cs"/>
              </a:rPr>
              <a:t>An organized scientific study of the natural world that may include making </a:t>
            </a:r>
          </a:p>
          <a:p>
            <a:r>
              <a:rPr lang="en-US" sz="1200" kern="1200" baseline="0" dirty="0" smtClean="0">
                <a:solidFill>
                  <a:schemeClr val="tx1"/>
                </a:solidFill>
                <a:latin typeface="+mn-lt"/>
                <a:ea typeface="+mn-ea"/>
                <a:cs typeface="+mn-cs"/>
              </a:rPr>
              <a:t>systematic observations, asking questions, gathering information, analyzing data, summarizing </a:t>
            </a:r>
          </a:p>
          <a:p>
            <a:r>
              <a:rPr lang="en-US" sz="1200" kern="1200" baseline="0" dirty="0" smtClean="0">
                <a:solidFill>
                  <a:schemeClr val="tx1"/>
                </a:solidFill>
                <a:latin typeface="+mn-lt"/>
                <a:ea typeface="+mn-ea"/>
                <a:cs typeface="+mn-cs"/>
              </a:rPr>
              <a:t>results, drawing conclusions, and/or communicating results. </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mn-lt"/>
                <a:ea typeface="+mn-ea"/>
                <a:cs typeface="+mn-cs"/>
              </a:rPr>
              <a:t>Predict— </a:t>
            </a:r>
            <a:r>
              <a:rPr lang="en-US" sz="1200" b="0" kern="1200" baseline="0" dirty="0" smtClean="0">
                <a:solidFill>
                  <a:schemeClr val="tx1"/>
                </a:solidFill>
                <a:latin typeface="+mn-lt"/>
                <a:ea typeface="+mn-ea"/>
                <a:cs typeface="+mn-cs"/>
              </a:rPr>
              <a:t>To state what one thinks will happen under certain conditions based on data or observation. </a:t>
            </a:r>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Control group— </a:t>
            </a:r>
            <a:r>
              <a:rPr lang="en-US" sz="1200" b="0" kern="1200" baseline="0" dirty="0" smtClean="0">
                <a:solidFill>
                  <a:schemeClr val="tx1"/>
                </a:solidFill>
                <a:latin typeface="+mn-lt"/>
                <a:ea typeface="+mn-ea"/>
                <a:cs typeface="+mn-cs"/>
              </a:rPr>
              <a:t>A group in a scientific experiment that serves as a reference for comparison </a:t>
            </a:r>
          </a:p>
          <a:p>
            <a:r>
              <a:rPr lang="en-US" sz="1200" kern="1200" baseline="0" dirty="0" smtClean="0">
                <a:solidFill>
                  <a:schemeClr val="tx1"/>
                </a:solidFill>
                <a:latin typeface="+mn-lt"/>
                <a:ea typeface="+mn-ea"/>
                <a:cs typeface="+mn-cs"/>
              </a:rPr>
              <a:t>to the experimental group; a group that is untreated by the factor being tested. </a:t>
            </a:r>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Experiment–– </a:t>
            </a:r>
            <a:r>
              <a:rPr lang="en-US" sz="1200" b="0" kern="1200" baseline="0" dirty="0" smtClean="0">
                <a:solidFill>
                  <a:schemeClr val="tx1"/>
                </a:solidFill>
                <a:latin typeface="+mn-lt"/>
                <a:ea typeface="+mn-ea"/>
                <a:cs typeface="+mn-cs"/>
              </a:rPr>
              <a:t>A scientific test or procedure that is carried out under controlled conditions to answer a scientific question </a:t>
            </a:r>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responses:</a:t>
            </a:r>
          </a:p>
          <a:p>
            <a:pPr>
              <a:buFont typeface="Arial" pitchFamily="34" charset="0"/>
              <a:buChar char="•"/>
            </a:pPr>
            <a:r>
              <a:rPr lang="en-US" dirty="0" smtClean="0"/>
              <a:t>Ask questions</a:t>
            </a:r>
          </a:p>
          <a:p>
            <a:pPr>
              <a:buFont typeface="Arial" pitchFamily="34" charset="0"/>
              <a:buChar char="•"/>
            </a:pPr>
            <a:r>
              <a:rPr lang="en-US" dirty="0" smtClean="0"/>
              <a:t>Observe</a:t>
            </a:r>
          </a:p>
          <a:p>
            <a:pPr>
              <a:buFont typeface="Arial" pitchFamily="34" charset="0"/>
              <a:buChar char="•"/>
            </a:pPr>
            <a:r>
              <a:rPr lang="en-US" dirty="0" smtClean="0"/>
              <a:t>Predict, make a hypothesis</a:t>
            </a:r>
          </a:p>
          <a:p>
            <a:pPr>
              <a:buFont typeface="Arial" pitchFamily="34" charset="0"/>
              <a:buChar char="•"/>
            </a:pPr>
            <a:r>
              <a:rPr lang="en-US" dirty="0" smtClean="0"/>
              <a:t>Investigate</a:t>
            </a:r>
          </a:p>
          <a:p>
            <a:pPr>
              <a:buFont typeface="Arial" pitchFamily="34" charset="0"/>
              <a:buChar char="•"/>
            </a:pPr>
            <a:r>
              <a:rPr lang="en-US" dirty="0" smtClean="0"/>
              <a:t>Experiment</a:t>
            </a:r>
          </a:p>
          <a:p>
            <a:pPr>
              <a:buFont typeface="Arial" pitchFamily="34" charset="0"/>
              <a:buChar char="•"/>
            </a:pPr>
            <a:r>
              <a:rPr lang="en-US" dirty="0" smtClean="0"/>
              <a:t>Design a controlled experiment</a:t>
            </a:r>
          </a:p>
          <a:p>
            <a:pPr>
              <a:buFont typeface="Arial" pitchFamily="34" charset="0"/>
              <a:buChar char="•"/>
            </a:pPr>
            <a:r>
              <a:rPr lang="en-US" dirty="0" smtClean="0"/>
              <a:t>Look for clues</a:t>
            </a:r>
          </a:p>
          <a:p>
            <a:pPr>
              <a:buFont typeface="Arial" pitchFamily="34" charset="0"/>
              <a:buChar char="•"/>
            </a:pPr>
            <a:r>
              <a:rPr lang="en-US" dirty="0" smtClean="0"/>
              <a:t>Measure</a:t>
            </a:r>
          </a:p>
          <a:p>
            <a:pPr>
              <a:buFont typeface="Arial" pitchFamily="34" charset="0"/>
              <a:buChar char="•"/>
            </a:pPr>
            <a:r>
              <a:rPr lang="en-US" dirty="0" smtClean="0"/>
              <a:t>Collect data</a:t>
            </a:r>
          </a:p>
          <a:p>
            <a:pPr>
              <a:buFont typeface="Arial" pitchFamily="34" charset="0"/>
              <a:buChar char="•"/>
            </a:pPr>
            <a:r>
              <a:rPr lang="en-US" dirty="0" smtClean="0"/>
              <a:t>Figure</a:t>
            </a:r>
            <a:r>
              <a:rPr lang="en-US" baseline="0" dirty="0" smtClean="0"/>
              <a:t> out what clues mean</a:t>
            </a:r>
          </a:p>
          <a:p>
            <a:pPr>
              <a:buFont typeface="Arial" pitchFamily="34" charset="0"/>
              <a:buChar char="•"/>
            </a:pPr>
            <a:r>
              <a:rPr lang="en-US" baseline="0" dirty="0" smtClean="0"/>
              <a:t>Change variables</a:t>
            </a: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BPM is Beats Per Minute</a:t>
            </a:r>
          </a:p>
          <a:p>
            <a:r>
              <a:rPr lang="en-US" dirty="0" smtClean="0"/>
              <a:t>Students</a:t>
            </a:r>
            <a:r>
              <a:rPr lang="en-US" baseline="0" dirty="0" smtClean="0"/>
              <a:t> standing </a:t>
            </a:r>
            <a:r>
              <a:rPr lang="en-US" dirty="0" smtClean="0"/>
              <a:t>still would be </a:t>
            </a:r>
            <a:r>
              <a:rPr lang="en-US" baseline="0" dirty="0" smtClean="0"/>
              <a:t>the control group.</a:t>
            </a:r>
          </a:p>
          <a:p>
            <a:r>
              <a:rPr lang="en-US" baseline="0" dirty="0" smtClean="0"/>
              <a:t>The changed variable (test variable or manipulated variable) is running in place</a:t>
            </a:r>
            <a:endParaRPr lang="en-US" dirty="0" smtClean="0"/>
          </a:p>
          <a:p>
            <a:r>
              <a:rPr lang="en-US" dirty="0" smtClean="0"/>
              <a:t>Remind students</a:t>
            </a:r>
            <a:r>
              <a:rPr lang="en-US" baseline="0" dirty="0" smtClean="0"/>
              <a:t> that all variables, except the level of activity, must remain constant.  Examples might include:</a:t>
            </a:r>
          </a:p>
          <a:p>
            <a:pPr marL="228600" indent="-228600">
              <a:buAutoNum type="arabicPeriod"/>
            </a:pPr>
            <a:r>
              <a:rPr lang="en-US" baseline="0" dirty="0" smtClean="0"/>
              <a:t>Age of students who are being tested</a:t>
            </a:r>
          </a:p>
          <a:p>
            <a:pPr marL="228600" indent="-228600">
              <a:buAutoNum type="arabicPeriod"/>
            </a:pPr>
            <a:r>
              <a:rPr lang="en-US" baseline="0" dirty="0" smtClean="0"/>
              <a:t>Gender of students who are being tested</a:t>
            </a:r>
          </a:p>
          <a:p>
            <a:pPr marL="228600" indent="-228600">
              <a:buAutoNum type="arabicPeriod"/>
            </a:pPr>
            <a:r>
              <a:rPr lang="en-US" baseline="0" dirty="0" smtClean="0"/>
              <a:t>Time that students run in place</a:t>
            </a:r>
          </a:p>
          <a:p>
            <a:pPr marL="228600" indent="-228600">
              <a:buAutoNum type="arabicPeriod"/>
            </a:pPr>
            <a:r>
              <a:rPr lang="en-US" baseline="0" dirty="0" smtClean="0"/>
              <a:t>Method of counting heartbeat</a:t>
            </a:r>
          </a:p>
          <a:p>
            <a:pPr marL="228600" indent="-228600">
              <a:buAutoNum type="arabicPeriod"/>
            </a:pPr>
            <a:r>
              <a:rPr lang="en-US" baseline="0" dirty="0" smtClean="0"/>
              <a:t>How soon after eating the test was done</a:t>
            </a:r>
          </a:p>
          <a:p>
            <a:pPr marL="228600" indent="-228600">
              <a:buAutoNum type="arabicPeriod"/>
            </a:pPr>
            <a:r>
              <a:rPr lang="en-US" baseline="0" dirty="0" smtClean="0"/>
              <a:t>What the students ate</a:t>
            </a:r>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9696DA4-BC2B-4F83-81FC-04F4300EDB93}" type="datetimeFigureOut">
              <a:rPr lang="en-US"/>
              <a:pPr>
                <a:defRPr/>
              </a:pPr>
              <a:t>1/26/2012</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F20476D9-3898-42DB-BCAA-732B5145AB2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134A472-1420-495A-BAEC-4D92DA48C058}" type="datetimeFigureOut">
              <a:rPr lang="en-US"/>
              <a:pPr>
                <a:defRPr/>
              </a:pPr>
              <a:t>1/26/2012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1E2CEC4-5A96-4407-942A-72231C7AE52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24BB183-4AB9-4A89-BDD7-BDB8404D032F}" type="datetimeFigureOut">
              <a:rPr lang="en-US"/>
              <a:pPr>
                <a:defRPr/>
              </a:pPr>
              <a:t>1/26/2012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A6867A8-6632-4D55-A8B5-6501D81870A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056430D-FF18-407A-930F-746568F51867}" type="datetimeFigureOut">
              <a:rPr lang="en-US"/>
              <a:pPr>
                <a:defRPr/>
              </a:pPr>
              <a:t>1/26/2012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BED3BB70-731D-4062-BAE5-F74CEAF5A3B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935163"/>
            <a:ext cx="8229600" cy="4389437"/>
          </a:xfrm>
        </p:spPr>
        <p:txBody>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fld id="{E8C7F030-BD93-460A-882E-0E8C68FCB0A5}" type="datetimeFigureOut">
              <a:rPr lang="en-US"/>
              <a:pPr>
                <a:defRPr/>
              </a:pPr>
              <a:t>1/26/2012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70A69AE-5AC8-44CB-A4AA-95EB98E5B4E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C17B18-3413-43C0-84B4-BDF6D7470265}" type="datetimeFigureOut">
              <a:rPr lang="en-US"/>
              <a:pPr>
                <a:defRPr/>
              </a:pPr>
              <a:t>1/26/2012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0230D9C-7CE9-4557-9900-C18920AA5E9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40ED4D-B525-4EDD-A0FA-F2C1AD1F6A23}" type="datetimeFigureOut">
              <a:rPr lang="en-US"/>
              <a:pPr>
                <a:defRPr/>
              </a:pPr>
              <a:t>1/26/2012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215595F-57C3-4880-BCB5-5DAFF4214BE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51EA952-3E3D-49F8-AD90-6070456C313D}" type="datetimeFigureOut">
              <a:rPr lang="en-US"/>
              <a:pPr>
                <a:defRPr/>
              </a:pPr>
              <a:t>1/26/2012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A0459C2F-F126-44FE-B31F-21A8C4EADEC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1D7989B-A590-4FC6-AD9F-228DD6EC92F4}" type="datetimeFigureOut">
              <a:rPr lang="en-US"/>
              <a:pPr>
                <a:defRPr/>
              </a:pPr>
              <a:t>1/26/2012</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F25FE8C9-471B-4BDE-8A96-75D59DE55F6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1C95CDE-A5D6-4B1D-9C1A-9C1230ACEF68}" type="datetimeFigureOut">
              <a:rPr lang="en-US"/>
              <a:pPr>
                <a:defRPr/>
              </a:pPr>
              <a:t>1/26/2012</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20D2DB78-D19E-4380-B7C7-1FE31EFE8CC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3D5A2F9-2611-45AD-B8C7-3D941AEB4917}" type="datetimeFigureOut">
              <a:rPr lang="en-US"/>
              <a:pPr>
                <a:defRPr/>
              </a:pPr>
              <a:t>1/26/2012</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56C79772-C0C0-4DAB-8D8F-C5CDEDA94E7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53ED742-1B5E-49EC-B26C-37BB3AF3A8F8}" type="datetimeFigureOut">
              <a:rPr lang="en-US"/>
              <a:pPr>
                <a:defRPr/>
              </a:pPr>
              <a:t>1/26/2012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FA09D3EF-840F-4611-9AE8-31A8A892718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60148C8-66BC-4FF3-AFC9-3D48150B6DDC}" type="datetimeFigureOut">
              <a:rPr lang="en-US"/>
              <a:pPr>
                <a:defRPr/>
              </a:pPr>
              <a:t>1/26/2012</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C2E5AB-E5C7-4296-9C4B-23D0547BBE7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A0C22CC-5835-4554-97A1-C00CB03679B7}" type="datetimeFigureOut">
              <a:rPr lang="en-US"/>
              <a:pPr>
                <a:defRPr/>
              </a:pPr>
              <a:t>1/26/2012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C2F10CC-0644-4E66-82A1-0C9BFA004F4A}"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9" r:id="rId3"/>
    <p:sldLayoutId id="2147483696" r:id="rId4"/>
    <p:sldLayoutId id="2147483695" r:id="rId5"/>
    <p:sldLayoutId id="2147483694" r:id="rId6"/>
    <p:sldLayoutId id="2147483693" r:id="rId7"/>
    <p:sldLayoutId id="2147483692" r:id="rId8"/>
    <p:sldLayoutId id="2147483700" r:id="rId9"/>
    <p:sldLayoutId id="2147483691" r:id="rId10"/>
    <p:sldLayoutId id="2147483690" r:id="rId11"/>
    <p:sldLayoutId id="2147483689" r:id="rId12"/>
    <p:sldLayoutId id="2147483688"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1295400"/>
            <a:ext cx="7580376" cy="762000"/>
          </a:xfrm>
        </p:spPr>
        <p:txBody>
          <a:bodyPr>
            <a:normAutofit fontScale="90000"/>
          </a:bodyPr>
          <a:lstStyle/>
          <a:p>
            <a:pPr algn="just" eaLnBrk="1" fontAlgn="auto" hangingPunct="1">
              <a:spcAft>
                <a:spcPts val="0"/>
              </a:spcAft>
              <a:defRPr/>
            </a:pPr>
            <a:r>
              <a:rPr lang="en-US" dirty="0" smtClean="0"/>
              <a:t>Elementary Science</a:t>
            </a:r>
            <a:endParaRPr lang="en-US" dirty="0"/>
          </a:p>
        </p:txBody>
      </p:sp>
      <p:sp>
        <p:nvSpPr>
          <p:cNvPr id="17410" name="Content Placeholder 5"/>
          <p:cNvSpPr>
            <a:spLocks noGrp="1"/>
          </p:cNvSpPr>
          <p:nvPr>
            <p:ph type="subTitle" idx="1"/>
          </p:nvPr>
        </p:nvSpPr>
        <p:spPr>
          <a:xfrm>
            <a:off x="3657600" y="2819400"/>
            <a:ext cx="4724400" cy="1114425"/>
          </a:xfrm>
        </p:spPr>
        <p:txBody>
          <a:bodyPr/>
          <a:lstStyle/>
          <a:p>
            <a:pPr marR="0" algn="l" eaLnBrk="1" hangingPunct="1"/>
            <a:r>
              <a:rPr lang="en-US" sz="3600" b="1" dirty="0" smtClean="0"/>
              <a:t>Science Focus Lesson</a:t>
            </a:r>
          </a:p>
          <a:p>
            <a:pPr marR="0" algn="l" eaLnBrk="1" hangingPunct="1"/>
            <a:r>
              <a:rPr lang="en-US" sz="3600" dirty="0" smtClean="0"/>
              <a:t>SC.5.N.1.1</a:t>
            </a:r>
          </a:p>
          <a:p>
            <a:pPr marR="0" algn="l" eaLnBrk="1" hangingPunct="1"/>
            <a:r>
              <a:rPr lang="en-US" sz="3600" b="1" dirty="0" smtClean="0"/>
              <a:t>Practice of Science</a:t>
            </a:r>
          </a:p>
        </p:txBody>
      </p:sp>
      <p:pic>
        <p:nvPicPr>
          <p:cNvPr id="17411" name="Picture 6" descr="magnifying.jpg"/>
          <p:cNvPicPr>
            <a:picLocks noChangeAspect="1"/>
          </p:cNvPicPr>
          <p:nvPr/>
        </p:nvPicPr>
        <p:blipFill>
          <a:blip r:embed="rId3" cstate="print"/>
          <a:srcRect/>
          <a:stretch>
            <a:fillRect/>
          </a:stretch>
        </p:blipFill>
        <p:spPr bwMode="auto">
          <a:xfrm>
            <a:off x="762000" y="2322513"/>
            <a:ext cx="2590800" cy="3579812"/>
          </a:xfrm>
          <a:prstGeom prst="rect">
            <a:avLst/>
          </a:prstGeom>
          <a:noFill/>
          <a:ln w="9525">
            <a:noFill/>
            <a:miter lim="800000"/>
            <a:headEnd/>
            <a:tailEnd/>
          </a:ln>
        </p:spPr>
      </p:pic>
      <p:sp>
        <p:nvSpPr>
          <p:cNvPr id="6" name="TextBox 5"/>
          <p:cNvSpPr txBox="1"/>
          <p:nvPr/>
        </p:nvSpPr>
        <p:spPr>
          <a:xfrm>
            <a:off x="3810000" y="5715000"/>
            <a:ext cx="4572000" cy="369332"/>
          </a:xfrm>
          <a:prstGeom prst="rect">
            <a:avLst/>
          </a:prstGeom>
          <a:noFill/>
        </p:spPr>
        <p:txBody>
          <a:bodyPr wrap="square" rtlCol="0">
            <a:spAutoFit/>
          </a:bodyPr>
          <a:lstStyle/>
          <a:p>
            <a:r>
              <a:rPr lang="en-US" dirty="0" smtClean="0"/>
              <a:t>Polk County Public Schools</a:t>
            </a:r>
          </a:p>
        </p:txBody>
      </p:sp>
      <p:pic>
        <p:nvPicPr>
          <p:cNvPr id="1026" name="Picture 2" descr="pcsblogo"/>
          <p:cNvPicPr>
            <a:picLocks noChangeAspect="1" noChangeArrowheads="1"/>
          </p:cNvPicPr>
          <p:nvPr/>
        </p:nvPicPr>
        <p:blipFill>
          <a:blip r:embed="rId4" cstate="print">
            <a:grayscl/>
            <a:biLevel thresh="50000"/>
          </a:blip>
          <a:srcRect/>
          <a:stretch>
            <a:fillRect/>
          </a:stretch>
        </p:blipFill>
        <p:spPr bwMode="auto">
          <a:xfrm>
            <a:off x="7315200" y="4800600"/>
            <a:ext cx="1219200" cy="1219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381000" y="609600"/>
            <a:ext cx="8229600" cy="1446550"/>
          </a:xfrm>
          <a:prstGeom prst="rect">
            <a:avLst/>
          </a:prstGeom>
          <a:noFill/>
          <a:ln w="9525">
            <a:solidFill>
              <a:schemeClr val="bg1"/>
            </a:solidFill>
            <a:miter lim="800000"/>
            <a:headEnd/>
            <a:tailEnd/>
          </a:ln>
        </p:spPr>
        <p:txBody>
          <a:bodyPr>
            <a:spAutoFit/>
          </a:bodyPr>
          <a:lstStyle/>
          <a:p>
            <a:pPr>
              <a:spcBef>
                <a:spcPct val="50000"/>
              </a:spcBef>
            </a:pPr>
            <a:r>
              <a:rPr lang="en-US" sz="4400" dirty="0" smtClean="0">
                <a:solidFill>
                  <a:schemeClr val="accent1"/>
                </a:solidFill>
              </a:rPr>
              <a:t>How does data provide clues to answer the scientific question?</a:t>
            </a:r>
            <a:endParaRPr lang="en-US" sz="4400" dirty="0">
              <a:solidFill>
                <a:schemeClr val="accent1"/>
              </a:solidFill>
              <a:latin typeface="+mj-lt"/>
            </a:endParaRPr>
          </a:p>
        </p:txBody>
      </p:sp>
      <p:sp>
        <p:nvSpPr>
          <p:cNvPr id="3" name="Text Placeholder 5"/>
          <p:cNvSpPr txBox="1">
            <a:spLocks/>
          </p:cNvSpPr>
          <p:nvPr/>
        </p:nvSpPr>
        <p:spPr bwMode="auto">
          <a:xfrm>
            <a:off x="533400" y="2057400"/>
            <a:ext cx="4038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Scientists must try to understand what the data means</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They make graphs of their data to help them understand the clues </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Scientists analyze the data to help them explain the answer to their question</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p:cNvGraphicFramePr/>
          <p:nvPr/>
        </p:nvGraphicFramePr>
        <p:xfrm>
          <a:off x="4648200" y="2362200"/>
          <a:ext cx="4191000"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953000" y="4953000"/>
            <a:ext cx="3810000" cy="923330"/>
          </a:xfrm>
          <a:prstGeom prst="rect">
            <a:avLst/>
          </a:prstGeom>
          <a:noFill/>
        </p:spPr>
        <p:txBody>
          <a:bodyPr wrap="square" rtlCol="0">
            <a:spAutoFit/>
          </a:bodyPr>
          <a:lstStyle/>
          <a:p>
            <a:pPr algn="ctr"/>
            <a:r>
              <a:rPr lang="en-US" dirty="0" smtClean="0">
                <a:solidFill>
                  <a:srgbClr val="0070C0"/>
                </a:solidFill>
              </a:rPr>
              <a:t>Only average data needs to be graphed so that the patterns can be compared.</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381000" y="609600"/>
            <a:ext cx="8458200" cy="1446550"/>
          </a:xfrm>
          <a:prstGeom prst="rect">
            <a:avLst/>
          </a:prstGeom>
          <a:noFill/>
          <a:ln w="9525">
            <a:noFill/>
            <a:miter lim="800000"/>
            <a:headEnd/>
            <a:tailEnd/>
          </a:ln>
        </p:spPr>
        <p:txBody>
          <a:bodyPr wrap="square">
            <a:spAutoFit/>
          </a:bodyPr>
          <a:lstStyle/>
          <a:p>
            <a:pPr>
              <a:spcBef>
                <a:spcPct val="50000"/>
              </a:spcBef>
            </a:pPr>
            <a:r>
              <a:rPr lang="en-US" sz="4400" dirty="0" smtClean="0">
                <a:solidFill>
                  <a:schemeClr val="accent1"/>
                </a:solidFill>
              </a:rPr>
              <a:t>How does data answer the question?</a:t>
            </a:r>
            <a:endParaRPr lang="en-US" sz="4400" dirty="0">
              <a:solidFill>
                <a:schemeClr val="accent1"/>
              </a:solidFill>
              <a:latin typeface="+mj-lt"/>
            </a:endParaRPr>
          </a:p>
        </p:txBody>
      </p:sp>
      <p:sp>
        <p:nvSpPr>
          <p:cNvPr id="14" name="TextBox 13"/>
          <p:cNvSpPr txBox="1"/>
          <p:nvPr/>
        </p:nvSpPr>
        <p:spPr>
          <a:xfrm>
            <a:off x="533400" y="1371600"/>
            <a:ext cx="8229600" cy="1323439"/>
          </a:xfrm>
          <a:prstGeom prst="rect">
            <a:avLst/>
          </a:prstGeom>
          <a:noFill/>
        </p:spPr>
        <p:txBody>
          <a:bodyPr wrap="square" rtlCol="0">
            <a:spAutoFit/>
          </a:bodyPr>
          <a:lstStyle/>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r>
              <a:rPr lang="en-US" sz="2000" dirty="0" smtClean="0"/>
              <a:t> </a:t>
            </a:r>
            <a:endParaRPr lang="en-US" sz="2000" dirty="0"/>
          </a:p>
        </p:txBody>
      </p:sp>
      <p:sp>
        <p:nvSpPr>
          <p:cNvPr id="4" name="Text Placeholder 5"/>
          <p:cNvSpPr txBox="1">
            <a:spLocks/>
          </p:cNvSpPr>
          <p:nvPr/>
        </p:nvSpPr>
        <p:spPr bwMode="auto">
          <a:xfrm>
            <a:off x="533400" y="2057400"/>
            <a:ext cx="5257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Scientists look for patterns in the data</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Only </a:t>
            </a:r>
            <a:r>
              <a:rPr kumimoji="0" lang="en-US" sz="2400" b="0" i="0" u="none" strike="noStrike" kern="1200" cap="none" spc="0" normalizeH="0" noProof="0" dirty="0" smtClean="0">
                <a:ln>
                  <a:noFill/>
                </a:ln>
                <a:solidFill>
                  <a:schemeClr val="tx1"/>
                </a:solidFill>
                <a:effectLst/>
                <a:uLnTx/>
                <a:uFillTx/>
                <a:latin typeface="+mn-lt"/>
                <a:ea typeface="+mn-ea"/>
                <a:cs typeface="+mn-cs"/>
              </a:rPr>
              <a:t>accurate  </a:t>
            </a:r>
            <a:r>
              <a:rPr lang="en-US" sz="2400" dirty="0" smtClean="0">
                <a:latin typeface="+mn-lt"/>
              </a:rPr>
              <a:t>data </a:t>
            </a:r>
            <a:r>
              <a:rPr kumimoji="0" lang="en-US" sz="2400" b="0" i="0" u="none" strike="noStrike" kern="1200" cap="none" spc="0" normalizeH="0" noProof="0" dirty="0" smtClean="0">
                <a:ln>
                  <a:noFill/>
                </a:ln>
                <a:solidFill>
                  <a:schemeClr val="tx1"/>
                </a:solidFill>
                <a:effectLst/>
                <a:uLnTx/>
                <a:uFillTx/>
                <a:latin typeface="+mn-lt"/>
                <a:ea typeface="+mn-ea"/>
                <a:cs typeface="+mn-cs"/>
              </a:rPr>
              <a:t>is good data</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Measuring must be done carefully and correctly</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Trials must be repeated many times in order to find patterns</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noProof="0" dirty="0" smtClean="0">
                <a:latin typeface="+mn-lt"/>
              </a:rPr>
              <a:t>Data must be compared to the original prediction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dirty="0" smtClean="0">
                <a:ln>
                  <a:noFill/>
                </a:ln>
                <a:solidFill>
                  <a:schemeClr val="tx1"/>
                </a:solidFill>
                <a:effectLst/>
                <a:uLnTx/>
                <a:uFillTx/>
                <a:latin typeface="+mn-lt"/>
                <a:ea typeface="+mn-ea"/>
                <a:cs typeface="+mn-cs"/>
              </a:rPr>
              <a:t>Clear patterns</a:t>
            </a:r>
            <a:r>
              <a:rPr kumimoji="0" lang="en-US" sz="2400" b="0" i="0" u="none" strike="noStrike" kern="1200" cap="none" spc="0" normalizeH="0" dirty="0" smtClean="0">
                <a:ln>
                  <a:noFill/>
                </a:ln>
                <a:solidFill>
                  <a:schemeClr val="tx1"/>
                </a:solidFill>
                <a:effectLst/>
                <a:uLnTx/>
                <a:uFillTx/>
                <a:latin typeface="+mn-lt"/>
                <a:ea typeface="+mn-ea"/>
                <a:cs typeface="+mn-cs"/>
              </a:rPr>
              <a:t> in the data help to answer the scientific question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6019800" y="1752600"/>
            <a:ext cx="2819400" cy="2308324"/>
          </a:xfrm>
          <a:prstGeom prst="rect">
            <a:avLst/>
          </a:prstGeom>
          <a:noFill/>
        </p:spPr>
        <p:txBody>
          <a:bodyPr wrap="square" rtlCol="0">
            <a:spAutoFit/>
          </a:bodyPr>
          <a:lstStyle/>
          <a:p>
            <a:pPr algn="ctr"/>
            <a:r>
              <a:rPr lang="en-US" dirty="0" smtClean="0">
                <a:solidFill>
                  <a:srgbClr val="0070C0"/>
                </a:solidFill>
              </a:rPr>
              <a:t>I predicted that aerobic activity would increase heartbeat.  My data supported my prediction! </a:t>
            </a:r>
            <a:r>
              <a:rPr lang="en-US" b="1" dirty="0" smtClean="0">
                <a:solidFill>
                  <a:srgbClr val="0070C0"/>
                </a:solidFill>
              </a:rPr>
              <a:t>Therefore, the answer to my question is that aerobic activity increases heartbeat!</a:t>
            </a:r>
            <a:endParaRPr lang="en-US" b="1" dirty="0">
              <a:solidFill>
                <a:srgbClr val="0070C0"/>
              </a:solidFill>
            </a:endParaRPr>
          </a:p>
        </p:txBody>
      </p:sp>
      <p:pic>
        <p:nvPicPr>
          <p:cNvPr id="1026" name="Picture 2"/>
          <p:cNvPicPr>
            <a:picLocks noChangeAspect="1" noChangeArrowheads="1"/>
          </p:cNvPicPr>
          <p:nvPr/>
        </p:nvPicPr>
        <p:blipFill>
          <a:blip r:embed="rId3" cstate="print"/>
          <a:srcRect/>
          <a:stretch>
            <a:fillRect/>
          </a:stretch>
        </p:blipFill>
        <p:spPr bwMode="auto">
          <a:xfrm>
            <a:off x="6705600" y="4343400"/>
            <a:ext cx="16002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381000" y="609600"/>
            <a:ext cx="8458200" cy="1446550"/>
          </a:xfrm>
          <a:prstGeom prst="rect">
            <a:avLst/>
          </a:prstGeom>
          <a:noFill/>
          <a:ln w="9525">
            <a:noFill/>
            <a:miter lim="800000"/>
            <a:headEnd/>
            <a:tailEnd/>
          </a:ln>
        </p:spPr>
        <p:txBody>
          <a:bodyPr wrap="square">
            <a:spAutoFit/>
          </a:bodyPr>
          <a:lstStyle/>
          <a:p>
            <a:pPr>
              <a:spcBef>
                <a:spcPct val="50000"/>
              </a:spcBef>
            </a:pPr>
            <a:r>
              <a:rPr lang="en-US" sz="4400" dirty="0" smtClean="0">
                <a:solidFill>
                  <a:schemeClr val="accent1"/>
                </a:solidFill>
              </a:rPr>
              <a:t>Does any data answer the question?</a:t>
            </a:r>
            <a:endParaRPr lang="en-US" sz="4400" dirty="0">
              <a:solidFill>
                <a:schemeClr val="accent1"/>
              </a:solidFill>
              <a:latin typeface="+mj-lt"/>
            </a:endParaRPr>
          </a:p>
        </p:txBody>
      </p:sp>
      <p:sp>
        <p:nvSpPr>
          <p:cNvPr id="14" name="TextBox 13"/>
          <p:cNvSpPr txBox="1"/>
          <p:nvPr/>
        </p:nvSpPr>
        <p:spPr>
          <a:xfrm>
            <a:off x="533400" y="1371600"/>
            <a:ext cx="8229600" cy="1323439"/>
          </a:xfrm>
          <a:prstGeom prst="rect">
            <a:avLst/>
          </a:prstGeom>
          <a:noFill/>
        </p:spPr>
        <p:txBody>
          <a:bodyPr wrap="square" rtlCol="0">
            <a:spAutoFit/>
          </a:bodyPr>
          <a:lstStyle/>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r>
              <a:rPr lang="en-US" sz="2000" dirty="0" smtClean="0"/>
              <a:t> </a:t>
            </a:r>
            <a:endParaRPr lang="en-US" sz="2000" dirty="0"/>
          </a:p>
        </p:txBody>
      </p:sp>
      <p:sp>
        <p:nvSpPr>
          <p:cNvPr id="4" name="Text Placeholder 5"/>
          <p:cNvSpPr txBox="1">
            <a:spLocks/>
          </p:cNvSpPr>
          <p:nvPr/>
        </p:nvSpPr>
        <p:spPr bwMode="auto">
          <a:xfrm>
            <a:off x="533400" y="1905000"/>
            <a:ext cx="5257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Scientists must make sure that their data matches the question that was asked</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If the question asks</a:t>
            </a:r>
            <a:r>
              <a:rPr kumimoji="0" lang="en-US" sz="2400" b="0" i="0" u="none" strike="noStrike" kern="1200" cap="none" spc="0" normalizeH="0" noProof="0" dirty="0" smtClean="0">
                <a:ln>
                  <a:noFill/>
                </a:ln>
                <a:solidFill>
                  <a:schemeClr val="tx1"/>
                </a:solidFill>
                <a:effectLst/>
                <a:uLnTx/>
                <a:uFillTx/>
                <a:latin typeface="+mn-lt"/>
                <a:ea typeface="+mn-ea"/>
                <a:cs typeface="+mn-cs"/>
              </a:rPr>
              <a:t> what kind of seed a canary prefers, the experiment must test different seeds, not different times of feeding the canary</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baseline="0" dirty="0" smtClean="0">
                <a:latin typeface="+mn-lt"/>
              </a:rPr>
              <a:t>If a question asks</a:t>
            </a:r>
            <a:r>
              <a:rPr lang="en-US" sz="2400" dirty="0" smtClean="0">
                <a:latin typeface="+mn-lt"/>
              </a:rPr>
              <a:t> what kind of grass is fastest for soccer, the experiment must test different types of grass, not different balls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6019800" y="1752600"/>
            <a:ext cx="2819400" cy="369332"/>
          </a:xfrm>
          <a:prstGeom prst="rect">
            <a:avLst/>
          </a:prstGeom>
          <a:noFill/>
        </p:spPr>
        <p:txBody>
          <a:bodyPr wrap="square" rtlCol="0">
            <a:spAutoFit/>
          </a:bodyPr>
          <a:lstStyle/>
          <a:p>
            <a:pPr algn="ctr"/>
            <a:r>
              <a:rPr lang="en-US" dirty="0" smtClean="0">
                <a:solidFill>
                  <a:srgbClr val="0070C0"/>
                </a:solidFill>
              </a:rPr>
              <a:t>I</a:t>
            </a:r>
            <a:endParaRPr lang="en-US" b="1" dirty="0">
              <a:solidFill>
                <a:srgbClr val="0070C0"/>
              </a:solidFill>
            </a:endParaRPr>
          </a:p>
        </p:txBody>
      </p:sp>
      <p:pic>
        <p:nvPicPr>
          <p:cNvPr id="2050" name="Picture 2"/>
          <p:cNvPicPr>
            <a:picLocks noChangeAspect="1" noChangeArrowheads="1"/>
          </p:cNvPicPr>
          <p:nvPr/>
        </p:nvPicPr>
        <p:blipFill>
          <a:blip r:embed="rId3" cstate="print"/>
          <a:srcRect/>
          <a:stretch>
            <a:fillRect/>
          </a:stretch>
        </p:blipFill>
        <p:spPr bwMode="auto">
          <a:xfrm rot="619030">
            <a:off x="6477000" y="1524000"/>
            <a:ext cx="1905000" cy="1168301"/>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rot="21169620">
            <a:off x="6105988" y="3946981"/>
            <a:ext cx="2289578" cy="1524000"/>
          </a:xfrm>
          <a:prstGeom prst="rect">
            <a:avLst/>
          </a:prstGeom>
          <a:noFill/>
          <a:ln w="9525">
            <a:noFill/>
            <a:miter lim="800000"/>
            <a:headEnd/>
            <a:tailEnd/>
          </a:ln>
          <a:effectLst/>
        </p:spPr>
      </p:pic>
      <p:sp>
        <p:nvSpPr>
          <p:cNvPr id="9" name="TextBox 8"/>
          <p:cNvSpPr txBox="1"/>
          <p:nvPr/>
        </p:nvSpPr>
        <p:spPr>
          <a:xfrm rot="1149296">
            <a:off x="5912265" y="2783053"/>
            <a:ext cx="2209800" cy="646331"/>
          </a:xfrm>
          <a:prstGeom prst="rect">
            <a:avLst/>
          </a:prstGeom>
          <a:noFill/>
        </p:spPr>
        <p:txBody>
          <a:bodyPr wrap="square" rtlCol="0">
            <a:spAutoFit/>
          </a:bodyPr>
          <a:lstStyle/>
          <a:p>
            <a:r>
              <a:rPr lang="en-US" dirty="0" smtClean="0">
                <a:solidFill>
                  <a:srgbClr val="00B050"/>
                </a:solidFill>
              </a:rPr>
              <a:t>What type of seeds do canaries prefer?</a:t>
            </a:r>
            <a:endParaRPr lang="en-US" dirty="0">
              <a:solidFill>
                <a:srgbClr val="00B050"/>
              </a:solidFill>
            </a:endParaRPr>
          </a:p>
        </p:txBody>
      </p:sp>
      <p:sp>
        <p:nvSpPr>
          <p:cNvPr id="10" name="TextBox 9"/>
          <p:cNvSpPr txBox="1"/>
          <p:nvPr/>
        </p:nvSpPr>
        <p:spPr>
          <a:xfrm rot="21186284">
            <a:off x="5818975" y="5590826"/>
            <a:ext cx="3048000" cy="646331"/>
          </a:xfrm>
          <a:prstGeom prst="rect">
            <a:avLst/>
          </a:prstGeom>
          <a:noFill/>
        </p:spPr>
        <p:txBody>
          <a:bodyPr wrap="square" rtlCol="0">
            <a:spAutoFit/>
          </a:bodyPr>
          <a:lstStyle/>
          <a:p>
            <a:pPr algn="ctr"/>
            <a:r>
              <a:rPr lang="en-US" dirty="0" smtClean="0">
                <a:solidFill>
                  <a:srgbClr val="FF0000"/>
                </a:solidFill>
              </a:rPr>
              <a:t>What type of grass allows a soccer ball to move faster?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0" y="381000"/>
            <a:ext cx="8458200" cy="1446550"/>
          </a:xfrm>
          <a:prstGeom prst="rect">
            <a:avLst/>
          </a:prstGeom>
          <a:noFill/>
          <a:ln w="9525">
            <a:noFill/>
            <a:miter lim="800000"/>
            <a:headEnd/>
            <a:tailEnd/>
          </a:ln>
        </p:spPr>
        <p:txBody>
          <a:bodyPr wrap="square">
            <a:spAutoFit/>
          </a:bodyPr>
          <a:lstStyle/>
          <a:p>
            <a:pPr>
              <a:spcBef>
                <a:spcPct val="50000"/>
              </a:spcBef>
            </a:pPr>
            <a:r>
              <a:rPr lang="en-US" sz="4400" dirty="0" smtClean="0">
                <a:solidFill>
                  <a:schemeClr val="accent1"/>
                </a:solidFill>
              </a:rPr>
              <a:t>How </a:t>
            </a:r>
            <a:r>
              <a:rPr lang="en-US" sz="4400" dirty="0" smtClean="0">
                <a:solidFill>
                  <a:schemeClr val="accent1"/>
                </a:solidFill>
              </a:rPr>
              <a:t>does a scientist </a:t>
            </a:r>
            <a:r>
              <a:rPr lang="en-US" sz="4400" dirty="0" smtClean="0">
                <a:solidFill>
                  <a:schemeClr val="accent1"/>
                </a:solidFill>
              </a:rPr>
              <a:t>use the data to answer the question?</a:t>
            </a:r>
            <a:endParaRPr lang="en-US" sz="4400" dirty="0">
              <a:solidFill>
                <a:schemeClr val="accent1"/>
              </a:solidFill>
              <a:latin typeface="+mj-lt"/>
            </a:endParaRPr>
          </a:p>
        </p:txBody>
      </p:sp>
      <p:sp>
        <p:nvSpPr>
          <p:cNvPr id="14" name="TextBox 13"/>
          <p:cNvSpPr txBox="1"/>
          <p:nvPr/>
        </p:nvSpPr>
        <p:spPr>
          <a:xfrm>
            <a:off x="533400" y="1371600"/>
            <a:ext cx="8229600" cy="1323439"/>
          </a:xfrm>
          <a:prstGeom prst="rect">
            <a:avLst/>
          </a:prstGeom>
          <a:noFill/>
        </p:spPr>
        <p:txBody>
          <a:bodyPr wrap="square" rtlCol="0">
            <a:spAutoFit/>
          </a:bodyPr>
          <a:lstStyle/>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r>
              <a:rPr lang="en-US" sz="2000" dirty="0" smtClean="0"/>
              <a:t> </a:t>
            </a:r>
            <a:endParaRPr lang="en-US" sz="2000" dirty="0"/>
          </a:p>
        </p:txBody>
      </p:sp>
      <p:sp>
        <p:nvSpPr>
          <p:cNvPr id="4" name="Text Placeholder 5"/>
          <p:cNvSpPr txBox="1">
            <a:spLocks/>
          </p:cNvSpPr>
          <p:nvPr/>
        </p:nvSpPr>
        <p:spPr bwMode="auto">
          <a:xfrm>
            <a:off x="533400" y="1905000"/>
            <a:ext cx="5257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A </a:t>
            </a:r>
            <a:r>
              <a:rPr lang="en-US" sz="2400" u="sng" dirty="0" smtClean="0">
                <a:latin typeface="+mn-lt"/>
              </a:rPr>
              <a:t>conclusion</a:t>
            </a:r>
            <a:r>
              <a:rPr lang="en-US" sz="2400" dirty="0" smtClean="0">
                <a:latin typeface="+mn-lt"/>
              </a:rPr>
              <a:t> is an explanation about what the data from an investigation showed. It answers the question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conclusion must be based on observations and gathered data</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An inference would be a “possible explanation” based on past experience but NOT on observations.  An inference is NOT a conclusion to a scientific question.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rot="21204344">
            <a:off x="6265005" y="2367716"/>
            <a:ext cx="2819400" cy="1200329"/>
          </a:xfrm>
          <a:prstGeom prst="rect">
            <a:avLst/>
          </a:prstGeom>
          <a:noFill/>
        </p:spPr>
        <p:txBody>
          <a:bodyPr wrap="square" rtlCol="0">
            <a:spAutoFit/>
          </a:bodyPr>
          <a:lstStyle/>
          <a:p>
            <a:pPr algn="ctr"/>
            <a:r>
              <a:rPr lang="en-US" dirty="0" smtClean="0">
                <a:solidFill>
                  <a:srgbClr val="0070C0"/>
                </a:solidFill>
              </a:rPr>
              <a:t>Conclusion: Running causes heartbeat to rise. The data showed this to be true.</a:t>
            </a:r>
            <a:endParaRPr lang="en-US" b="1" dirty="0">
              <a:solidFill>
                <a:srgbClr val="0070C0"/>
              </a:solidFill>
            </a:endParaRPr>
          </a:p>
        </p:txBody>
      </p:sp>
      <p:sp>
        <p:nvSpPr>
          <p:cNvPr id="11" name="TextBox 10"/>
          <p:cNvSpPr txBox="1"/>
          <p:nvPr/>
        </p:nvSpPr>
        <p:spPr>
          <a:xfrm rot="543892">
            <a:off x="5889020" y="4949282"/>
            <a:ext cx="2971800" cy="1477328"/>
          </a:xfrm>
          <a:prstGeom prst="rect">
            <a:avLst/>
          </a:prstGeom>
          <a:noFill/>
        </p:spPr>
        <p:txBody>
          <a:bodyPr wrap="square" rtlCol="0">
            <a:spAutoFit/>
          </a:bodyPr>
          <a:lstStyle/>
          <a:p>
            <a:pPr algn="ctr"/>
            <a:r>
              <a:rPr lang="en-US" dirty="0" smtClean="0">
                <a:solidFill>
                  <a:srgbClr val="009900"/>
                </a:solidFill>
              </a:rPr>
              <a:t>Inference: I think that running causes the heartbeat to slow down because I always feel tired after PE</a:t>
            </a:r>
            <a:r>
              <a:rPr lang="en-US" dirty="0" smtClean="0"/>
              <a:t>.</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rot="547985">
            <a:off x="7434178" y="3443074"/>
            <a:ext cx="1265275" cy="1600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rot="20883561">
            <a:off x="6571355" y="1312455"/>
            <a:ext cx="1752600" cy="1095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dirty="0" smtClean="0"/>
              <a:t>Summarizing</a:t>
            </a:r>
          </a:p>
        </p:txBody>
      </p:sp>
      <p:sp>
        <p:nvSpPr>
          <p:cNvPr id="186371" name="Rectangle 3"/>
          <p:cNvSpPr>
            <a:spLocks noGrp="1"/>
          </p:cNvSpPr>
          <p:nvPr>
            <p:ph type="body" idx="1"/>
          </p:nvPr>
        </p:nvSpPr>
        <p:spPr>
          <a:xfrm>
            <a:off x="457200" y="1935163"/>
            <a:ext cx="6553200" cy="4389437"/>
          </a:xfrm>
        </p:spPr>
        <p:txBody>
          <a:bodyPr/>
          <a:lstStyle/>
          <a:p>
            <a:pPr>
              <a:buFont typeface="Wingdings 2" pitchFamily="18" charset="2"/>
              <a:buNone/>
            </a:pPr>
            <a:r>
              <a:rPr lang="en-US" sz="3200" u="sng" dirty="0" smtClean="0"/>
              <a:t>THE MOST IMPORTANT THING!</a:t>
            </a:r>
          </a:p>
          <a:p>
            <a:pPr>
              <a:buFont typeface="Wingdings 2" pitchFamily="18" charset="2"/>
              <a:buNone/>
            </a:pPr>
            <a:endParaRPr lang="en-US" dirty="0" smtClean="0"/>
          </a:p>
          <a:p>
            <a:pPr>
              <a:buFont typeface="Wingdings 2" pitchFamily="18" charset="2"/>
              <a:buNone/>
            </a:pPr>
            <a:r>
              <a:rPr lang="en-US" sz="3200" dirty="0" smtClean="0"/>
              <a:t>Each person in a cooperative group tell the rest of the group THE MOST IMPORTANT THING that a scientist does when looking for answers about the natural world.</a:t>
            </a:r>
          </a:p>
        </p:txBody>
      </p:sp>
      <p:pic>
        <p:nvPicPr>
          <p:cNvPr id="186373" name="Picture 5" descr="MCj04077340000[1]"/>
          <p:cNvPicPr>
            <a:picLocks noChangeAspect="1" noChangeArrowheads="1"/>
          </p:cNvPicPr>
          <p:nvPr/>
        </p:nvPicPr>
        <p:blipFill>
          <a:blip r:embed="rId3" cstate="print"/>
          <a:srcRect/>
          <a:stretch>
            <a:fillRect/>
          </a:stretch>
        </p:blipFill>
        <p:spPr bwMode="auto">
          <a:xfrm>
            <a:off x="6629400" y="1219200"/>
            <a:ext cx="2216150" cy="22161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762000"/>
            <a:ext cx="8229600" cy="1538883"/>
          </a:xfrm>
          <a:prstGeom prst="rect">
            <a:avLst/>
          </a:prstGeom>
          <a:noFill/>
          <a:ln w="9525">
            <a:noFill/>
            <a:miter lim="800000"/>
            <a:headEnd/>
            <a:tailEnd/>
          </a:ln>
        </p:spPr>
        <p:txBody>
          <a:bodyPr>
            <a:spAutoFit/>
          </a:bodyPr>
          <a:lstStyle/>
          <a:p>
            <a:pPr>
              <a:spcBef>
                <a:spcPct val="50000"/>
              </a:spcBef>
            </a:pPr>
            <a:r>
              <a:rPr lang="en-US" sz="2800" dirty="0" smtClean="0"/>
              <a:t>Guided Instruction: </a:t>
            </a:r>
            <a:r>
              <a:rPr lang="en-US" sz="2400" dirty="0" smtClean="0"/>
              <a:t>Talk to your shoulder partner about the answer to each question.  Check your work.</a:t>
            </a:r>
          </a:p>
          <a:p>
            <a:pPr>
              <a:spcBef>
                <a:spcPct val="50000"/>
              </a:spcBef>
            </a:pPr>
            <a:endParaRPr lang="en-US" sz="2800" dirty="0"/>
          </a:p>
        </p:txBody>
      </p:sp>
      <p:sp>
        <p:nvSpPr>
          <p:cNvPr id="110600" name="Text Box 12"/>
          <p:cNvSpPr txBox="1">
            <a:spLocks noChangeArrowheads="1"/>
          </p:cNvSpPr>
          <p:nvPr/>
        </p:nvSpPr>
        <p:spPr bwMode="auto">
          <a:xfrm>
            <a:off x="457200" y="2441406"/>
            <a:ext cx="8305800" cy="938719"/>
          </a:xfrm>
          <a:prstGeom prst="rect">
            <a:avLst/>
          </a:prstGeom>
          <a:noFill/>
          <a:ln w="9525">
            <a:noFill/>
            <a:miter lim="800000"/>
            <a:headEnd/>
            <a:tailEnd/>
          </a:ln>
        </p:spPr>
        <p:txBody>
          <a:bodyPr wrap="square">
            <a:spAutoFit/>
          </a:bodyPr>
          <a:lstStyle/>
          <a:p>
            <a:pPr>
              <a:spcBef>
                <a:spcPct val="50000"/>
              </a:spcBef>
            </a:pPr>
            <a:endParaRPr lang="en-US" sz="2800" dirty="0">
              <a:solidFill>
                <a:srgbClr val="0000FF"/>
              </a:solidFill>
            </a:endParaRPr>
          </a:p>
          <a:p>
            <a:pPr>
              <a:spcBef>
                <a:spcPct val="50000"/>
              </a:spcBef>
            </a:pPr>
            <a:endParaRPr lang="en-US" dirty="0"/>
          </a:p>
        </p:txBody>
      </p:sp>
      <p:pic>
        <p:nvPicPr>
          <p:cNvPr id="4" name="Picture 3"/>
          <p:cNvPicPr/>
          <p:nvPr/>
        </p:nvPicPr>
        <p:blipFill>
          <a:blip r:embed="rId3" cstate="print"/>
          <a:srcRect/>
          <a:stretch>
            <a:fillRect/>
          </a:stretch>
        </p:blipFill>
        <p:spPr bwMode="auto">
          <a:xfrm>
            <a:off x="1295400" y="1752600"/>
            <a:ext cx="6248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The answer is</a:t>
            </a:r>
            <a:endParaRPr lang="en-US" sz="2800" dirty="0">
              <a:solidFill>
                <a:srgbClr val="0000FF"/>
              </a:solidFill>
            </a:endParaRPr>
          </a:p>
        </p:txBody>
      </p:sp>
      <p:sp>
        <p:nvSpPr>
          <p:cNvPr id="110600" name="Text Box 12"/>
          <p:cNvSpPr txBox="1">
            <a:spLocks noChangeArrowheads="1"/>
          </p:cNvSpPr>
          <p:nvPr/>
        </p:nvSpPr>
        <p:spPr bwMode="auto">
          <a:xfrm>
            <a:off x="609600" y="49530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sp>
        <p:nvSpPr>
          <p:cNvPr id="4" name="Rectangle 3"/>
          <p:cNvSpPr/>
          <p:nvPr/>
        </p:nvSpPr>
        <p:spPr>
          <a:xfrm rot="1721549">
            <a:off x="3212932" y="815102"/>
            <a:ext cx="2209799" cy="1569660"/>
          </a:xfrm>
          <a:prstGeom prst="rect">
            <a:avLst/>
          </a:prstGeom>
        </p:spPr>
        <p:txBody>
          <a:bodyPr wrap="square">
            <a:spAutoFit/>
          </a:bodyPr>
          <a:lstStyle/>
          <a:p>
            <a:r>
              <a:rPr lang="en-US" sz="9600" b="1" dirty="0" smtClean="0">
                <a:ln w="18000">
                  <a:solidFill>
                    <a:schemeClr val="accent2">
                      <a:satMod val="140000"/>
                    </a:schemeClr>
                  </a:solidFill>
                  <a:prstDash val="solid"/>
                  <a:miter lim="800000"/>
                </a:ln>
                <a:solidFill>
                  <a:srgbClr val="0000FF"/>
                </a:solidFill>
                <a:effectLst>
                  <a:outerShdw blurRad="25500" dist="23000" dir="7020000" algn="tl">
                    <a:srgbClr val="000000">
                      <a:alpha val="50000"/>
                    </a:srgbClr>
                  </a:outerShdw>
                </a:effectLst>
              </a:rPr>
              <a:t>D</a:t>
            </a:r>
            <a:endParaRPr lang="en-US" sz="9600" dirty="0">
              <a:solidFill>
                <a:srgbClr val="0000FF"/>
              </a:solidFill>
            </a:endParaRPr>
          </a:p>
        </p:txBody>
      </p:sp>
      <p:sp>
        <p:nvSpPr>
          <p:cNvPr id="5" name="Text Placeholder 5"/>
          <p:cNvSpPr txBox="1">
            <a:spLocks/>
          </p:cNvSpPr>
          <p:nvPr/>
        </p:nvSpPr>
        <p:spPr bwMode="auto">
          <a:xfrm>
            <a:off x="685800" y="1905000"/>
            <a:ext cx="5257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3200" dirty="0" smtClean="0">
                <a:latin typeface="+mn-lt"/>
              </a:rPr>
              <a:t>Maria observed that she had treated the plants differently by watering them differently</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She predicted that less water was better</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3200" dirty="0" smtClean="0">
                <a:latin typeface="+mn-lt"/>
              </a:rPr>
              <a:t>She needs to test her hypothesis by watering the withering plants less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cstate="print"/>
          <a:srcRect/>
          <a:stretch>
            <a:fillRect/>
          </a:stretch>
        </p:blipFill>
        <p:spPr bwMode="auto">
          <a:xfrm>
            <a:off x="6324600" y="1752600"/>
            <a:ext cx="2462213"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0" name="Text Box 12"/>
          <p:cNvSpPr txBox="1">
            <a:spLocks noChangeArrowheads="1"/>
          </p:cNvSpPr>
          <p:nvPr/>
        </p:nvSpPr>
        <p:spPr bwMode="auto">
          <a:xfrm>
            <a:off x="533400" y="48006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pic>
        <p:nvPicPr>
          <p:cNvPr id="3" name="Picture 2"/>
          <p:cNvPicPr/>
          <p:nvPr/>
        </p:nvPicPr>
        <p:blipFill>
          <a:blip r:embed="rId3" cstate="print"/>
          <a:srcRect/>
          <a:stretch>
            <a:fillRect/>
          </a:stretch>
        </p:blipFill>
        <p:spPr bwMode="auto">
          <a:xfrm>
            <a:off x="990600" y="1219200"/>
            <a:ext cx="74676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The answer is</a:t>
            </a:r>
            <a:endParaRPr lang="en-US" sz="2800" dirty="0">
              <a:solidFill>
                <a:srgbClr val="0000FF"/>
              </a:solidFill>
            </a:endParaRPr>
          </a:p>
        </p:txBody>
      </p:sp>
      <p:sp>
        <p:nvSpPr>
          <p:cNvPr id="110600" name="Text Box 12"/>
          <p:cNvSpPr txBox="1">
            <a:spLocks noChangeArrowheads="1"/>
          </p:cNvSpPr>
          <p:nvPr/>
        </p:nvSpPr>
        <p:spPr bwMode="auto">
          <a:xfrm>
            <a:off x="609600" y="4953000"/>
            <a:ext cx="8077200" cy="1585049"/>
          </a:xfrm>
          <a:prstGeom prst="rect">
            <a:avLst/>
          </a:prstGeom>
          <a:noFill/>
          <a:ln w="9525">
            <a:noFill/>
            <a:miter lim="800000"/>
            <a:headEnd/>
            <a:tailEnd/>
          </a:ln>
        </p:spPr>
        <p:txBody>
          <a:bodyPr>
            <a:spAutoFit/>
          </a:bodyPr>
          <a:lstStyle/>
          <a:p>
            <a:pPr>
              <a:spcBef>
                <a:spcPct val="50000"/>
              </a:spcBef>
            </a:pPr>
            <a:r>
              <a:rPr lang="en-US" sz="2800" dirty="0" smtClean="0">
                <a:solidFill>
                  <a:srgbClr val="0000FF"/>
                </a:solidFill>
              </a:rPr>
              <a:t> </a:t>
            </a: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4" name="Rectangle 3"/>
          <p:cNvSpPr/>
          <p:nvPr/>
        </p:nvSpPr>
        <p:spPr>
          <a:xfrm rot="20716753">
            <a:off x="3382201" y="567937"/>
            <a:ext cx="1074333" cy="1569660"/>
          </a:xfrm>
          <a:prstGeom prst="rect">
            <a:avLst/>
          </a:prstGeom>
        </p:spPr>
        <p:txBody>
          <a:bodyPr wrap="none">
            <a:spAutoFit/>
          </a:bodyPr>
          <a:lstStyle/>
          <a:p>
            <a:r>
              <a:rPr lang="en-US" sz="9600" b="1" dirty="0" smtClean="0">
                <a:ln w="18000">
                  <a:solidFill>
                    <a:schemeClr val="accent2">
                      <a:satMod val="140000"/>
                    </a:schemeClr>
                  </a:solidFill>
                  <a:prstDash val="solid"/>
                  <a:miter lim="800000"/>
                </a:ln>
                <a:solidFill>
                  <a:srgbClr val="0000FF"/>
                </a:solidFill>
                <a:effectLst>
                  <a:outerShdw blurRad="25500" dist="23000" dir="7020000" algn="tl">
                    <a:srgbClr val="000000">
                      <a:alpha val="50000"/>
                    </a:srgbClr>
                  </a:outerShdw>
                </a:effectLst>
              </a:rPr>
              <a:t>B</a:t>
            </a:r>
            <a:endParaRPr lang="en-US" sz="9600" dirty="0">
              <a:solidFill>
                <a:srgbClr val="0000FF"/>
              </a:solidFill>
            </a:endParaRPr>
          </a:p>
        </p:txBody>
      </p:sp>
      <p:sp>
        <p:nvSpPr>
          <p:cNvPr id="5" name="Text Placeholder 5"/>
          <p:cNvSpPr txBox="1">
            <a:spLocks/>
          </p:cNvSpPr>
          <p:nvPr/>
        </p:nvSpPr>
        <p:spPr bwMode="auto">
          <a:xfrm>
            <a:off x="685800" y="1905000"/>
            <a:ext cx="5867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800" dirty="0" smtClean="0">
                <a:latin typeface="+mn-lt"/>
              </a:rPr>
              <a:t>A scientific investigation can be done to find out which fertilizer is most effective</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800" dirty="0" smtClean="0">
                <a:latin typeface="+mn-lt"/>
              </a:rPr>
              <a:t>Fun games and book preferences are different for different people; no data can be gathered to answer question A or C</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Volcanoes </a:t>
            </a:r>
            <a:r>
              <a:rPr kumimoji="0" lang="en-US" sz="2800" b="0" i="0" u="none" strike="noStrike" kern="1200" cap="none" spc="0" normalizeH="0" noProof="0" dirty="0" smtClean="0">
                <a:ln>
                  <a:noFill/>
                </a:ln>
                <a:solidFill>
                  <a:schemeClr val="tx1"/>
                </a:solidFill>
                <a:effectLst/>
                <a:uLnTx/>
                <a:uFillTx/>
                <a:latin typeface="+mn-lt"/>
                <a:ea typeface="+mn-ea"/>
                <a:cs typeface="+mn-cs"/>
              </a:rPr>
              <a:t>can be observed but cannot be tested in a controlled experiment!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6553200" y="2819400"/>
            <a:ext cx="2335041" cy="1981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0600">
                                            <p:txEl>
                                              <p:pRg st="0" end="0"/>
                                            </p:txEl>
                                          </p:spTgt>
                                        </p:tgtEl>
                                        <p:attrNameLst>
                                          <p:attrName>style.visibility</p:attrName>
                                        </p:attrNameLst>
                                      </p:cBhvr>
                                      <p:to>
                                        <p:strVal val="visible"/>
                                      </p:to>
                                    </p:set>
                                    <p:animEffect transition="in" filter="box(in)">
                                      <p:cBhvr>
                                        <p:cTn id="7" dur="500"/>
                                        <p:tgtEl>
                                          <p:spTgt spid="1106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0" name="Text Box 12"/>
          <p:cNvSpPr txBox="1">
            <a:spLocks noChangeArrowheads="1"/>
          </p:cNvSpPr>
          <p:nvPr/>
        </p:nvSpPr>
        <p:spPr bwMode="auto">
          <a:xfrm>
            <a:off x="609600" y="49530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pic>
        <p:nvPicPr>
          <p:cNvPr id="3" name="Picture 2"/>
          <p:cNvPicPr/>
          <p:nvPr/>
        </p:nvPicPr>
        <p:blipFill>
          <a:blip r:embed="rId3" cstate="print"/>
          <a:srcRect/>
          <a:stretch>
            <a:fillRect/>
          </a:stretch>
        </p:blipFill>
        <p:spPr bwMode="auto">
          <a:xfrm>
            <a:off x="762000" y="1219200"/>
            <a:ext cx="76962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a:xfrm>
            <a:off x="457200" y="457200"/>
            <a:ext cx="8229600" cy="742950"/>
          </a:xfrm>
        </p:spPr>
        <p:txBody>
          <a:bodyPr/>
          <a:lstStyle/>
          <a:p>
            <a:pPr eaLnBrk="1" hangingPunct="1"/>
            <a:r>
              <a:rPr lang="en-US" sz="4500" dirty="0" smtClean="0"/>
              <a:t>SC.5.N.1.1</a:t>
            </a:r>
          </a:p>
        </p:txBody>
      </p:sp>
      <p:sp>
        <p:nvSpPr>
          <p:cNvPr id="99330" name="Content Placeholder 2"/>
          <p:cNvSpPr>
            <a:spLocks noGrp="1"/>
          </p:cNvSpPr>
          <p:nvPr>
            <p:ph idx="4294967295"/>
          </p:nvPr>
        </p:nvSpPr>
        <p:spPr>
          <a:xfrm>
            <a:off x="381000" y="1143000"/>
            <a:ext cx="8229600" cy="5486400"/>
          </a:xfrm>
        </p:spPr>
        <p:txBody>
          <a:bodyPr/>
          <a:lstStyle/>
          <a:p>
            <a:pPr eaLnBrk="1" hangingPunct="1">
              <a:lnSpc>
                <a:spcPct val="80000"/>
              </a:lnSpc>
              <a:buNone/>
            </a:pPr>
            <a:r>
              <a:rPr lang="en-US" sz="2700" dirty="0" smtClean="0"/>
              <a:t>Benchmark: </a:t>
            </a:r>
            <a:r>
              <a:rPr lang="en-US" sz="2400" b="1" dirty="0" smtClean="0"/>
              <a:t>Define a problem, use appropriate reference materials to support scientific understanding, plan and carry out scientific investigations of various types such as: systematic observations, experiments requiring the identification of variables, collecting and organizing data, interpreting data in charts, tables, and graphics, analyze information, make predictions, and defend conclusions. </a:t>
            </a:r>
            <a:endParaRPr lang="en-US" sz="2700" dirty="0" smtClean="0">
              <a:solidFill>
                <a:srgbClr val="FF0000"/>
              </a:solidFill>
            </a:endParaRPr>
          </a:p>
          <a:p>
            <a:pPr eaLnBrk="1" hangingPunct="1">
              <a:lnSpc>
                <a:spcPct val="80000"/>
              </a:lnSpc>
              <a:buFont typeface="Wingdings 2" pitchFamily="18" charset="2"/>
              <a:buNone/>
            </a:pPr>
            <a:r>
              <a:rPr lang="en-US" sz="2700" dirty="0" smtClean="0">
                <a:solidFill>
                  <a:srgbClr val="FF0000"/>
                </a:solidFill>
              </a:rPr>
              <a:t>Essential Question:  </a:t>
            </a:r>
            <a:r>
              <a:rPr lang="en-US" sz="2700" dirty="0" smtClean="0"/>
              <a:t>How do scientists answer questions about the natural world?</a:t>
            </a:r>
          </a:p>
          <a:p>
            <a:pPr eaLnBrk="1" hangingPunct="1">
              <a:lnSpc>
                <a:spcPct val="80000"/>
              </a:lnSpc>
              <a:buFont typeface="Wingdings 2" pitchFamily="18" charset="2"/>
              <a:buNone/>
            </a:pPr>
            <a:r>
              <a:rPr lang="en-US" sz="2700" dirty="0" smtClean="0">
                <a:solidFill>
                  <a:srgbClr val="FF0000"/>
                </a:solidFill>
              </a:rPr>
              <a:t>Vocabulary: </a:t>
            </a:r>
          </a:p>
          <a:p>
            <a:pPr eaLnBrk="1" hangingPunct="1">
              <a:lnSpc>
                <a:spcPct val="80000"/>
              </a:lnSpc>
              <a:buFont typeface="Wingdings 2" pitchFamily="18" charset="2"/>
              <a:buNone/>
            </a:pPr>
            <a:r>
              <a:rPr lang="en-US" sz="2700" dirty="0" smtClean="0"/>
              <a:t>    experiment 	observation 		inference </a:t>
            </a:r>
          </a:p>
          <a:p>
            <a:pPr eaLnBrk="1" hangingPunct="1">
              <a:lnSpc>
                <a:spcPct val="80000"/>
              </a:lnSpc>
              <a:buFont typeface="Wingdings 2" pitchFamily="18" charset="2"/>
              <a:buNone/>
            </a:pPr>
            <a:r>
              <a:rPr lang="en-US" sz="2700" dirty="0" smtClean="0"/>
              <a:t>    predict 		data 			experiment control group	investigation</a:t>
            </a:r>
            <a:endParaRPr lang="en-US" sz="2700" dirty="0" smtClean="0">
              <a:solidFill>
                <a:srgbClr val="FF0000"/>
              </a:solidFill>
            </a:endParaRPr>
          </a:p>
          <a:p>
            <a:pPr eaLnBrk="1" hangingPunct="1">
              <a:lnSpc>
                <a:spcPct val="80000"/>
              </a:lnSpc>
              <a:buNone/>
            </a:pPr>
            <a:r>
              <a:rPr lang="en-US" sz="27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The answer is</a:t>
            </a:r>
            <a:endParaRPr lang="en-US" sz="2800" dirty="0">
              <a:solidFill>
                <a:srgbClr val="0000FF"/>
              </a:solidFill>
            </a:endParaRPr>
          </a:p>
        </p:txBody>
      </p:sp>
      <p:sp>
        <p:nvSpPr>
          <p:cNvPr id="110600" name="Text Box 12"/>
          <p:cNvSpPr txBox="1">
            <a:spLocks noChangeArrowheads="1"/>
          </p:cNvSpPr>
          <p:nvPr/>
        </p:nvSpPr>
        <p:spPr bwMode="auto">
          <a:xfrm>
            <a:off x="609600" y="49530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sp>
        <p:nvSpPr>
          <p:cNvPr id="4" name="Rectangle 3"/>
          <p:cNvSpPr/>
          <p:nvPr/>
        </p:nvSpPr>
        <p:spPr>
          <a:xfrm rot="20977844">
            <a:off x="3180490" y="541068"/>
            <a:ext cx="1074333" cy="1569660"/>
          </a:xfrm>
          <a:prstGeom prst="rect">
            <a:avLst/>
          </a:prstGeom>
        </p:spPr>
        <p:txBody>
          <a:bodyPr wrap="none">
            <a:spAutoFit/>
          </a:bodyPr>
          <a:lstStyle/>
          <a:p>
            <a:r>
              <a:rPr lang="en-US" sz="9600" b="1" dirty="0" smtClean="0">
                <a:ln w="18000">
                  <a:solidFill>
                    <a:schemeClr val="accent2">
                      <a:satMod val="140000"/>
                    </a:schemeClr>
                  </a:solidFill>
                  <a:prstDash val="solid"/>
                  <a:miter lim="800000"/>
                </a:ln>
                <a:solidFill>
                  <a:srgbClr val="0000FF"/>
                </a:solidFill>
                <a:effectLst>
                  <a:outerShdw blurRad="25500" dist="23000" dir="7020000" algn="tl">
                    <a:srgbClr val="000000">
                      <a:alpha val="50000"/>
                    </a:srgbClr>
                  </a:outerShdw>
                </a:effectLst>
              </a:rPr>
              <a:t>B</a:t>
            </a:r>
            <a:endParaRPr lang="en-US" sz="9600" dirty="0">
              <a:solidFill>
                <a:srgbClr val="0000FF"/>
              </a:solidFill>
            </a:endParaRPr>
          </a:p>
        </p:txBody>
      </p:sp>
      <p:sp>
        <p:nvSpPr>
          <p:cNvPr id="5" name="Text Placeholder 5"/>
          <p:cNvSpPr txBox="1">
            <a:spLocks/>
          </p:cNvSpPr>
          <p:nvPr/>
        </p:nvSpPr>
        <p:spPr bwMode="auto">
          <a:xfrm>
            <a:off x="685800" y="1905000"/>
            <a:ext cx="5867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lang="en-US" sz="2800" dirty="0" smtClean="0">
              <a:latin typeface="+mn-lt"/>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 Placeholder 5"/>
          <p:cNvSpPr txBox="1">
            <a:spLocks/>
          </p:cNvSpPr>
          <p:nvPr/>
        </p:nvSpPr>
        <p:spPr bwMode="auto">
          <a:xfrm>
            <a:off x="609600" y="1981200"/>
            <a:ext cx="5410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800" dirty="0" smtClean="0">
                <a:latin typeface="+mn-lt"/>
              </a:rPr>
              <a:t>Science is always based on what actually happened</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Scientists never change predictions or change data</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800" dirty="0" smtClean="0">
                <a:latin typeface="+mn-lt"/>
              </a:rPr>
              <a:t>Scientists analyze the data that was collected to try to understand what that data means!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3" cstate="print"/>
          <a:srcRect/>
          <a:stretch>
            <a:fillRect/>
          </a:stretch>
        </p:blipFill>
        <p:spPr bwMode="auto">
          <a:xfrm>
            <a:off x="5638800" y="1828800"/>
            <a:ext cx="3103206"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0" name="Text Box 12"/>
          <p:cNvSpPr txBox="1">
            <a:spLocks noChangeArrowheads="1"/>
          </p:cNvSpPr>
          <p:nvPr/>
        </p:nvSpPr>
        <p:spPr bwMode="auto">
          <a:xfrm>
            <a:off x="609600" y="49530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pic>
        <p:nvPicPr>
          <p:cNvPr id="3" name="Picture 2"/>
          <p:cNvPicPr/>
          <p:nvPr/>
        </p:nvPicPr>
        <p:blipFill>
          <a:blip r:embed="rId3" cstate="print"/>
          <a:srcRect/>
          <a:stretch>
            <a:fillRect/>
          </a:stretch>
        </p:blipFill>
        <p:spPr bwMode="auto">
          <a:xfrm>
            <a:off x="762000" y="838200"/>
            <a:ext cx="76962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The answer is</a:t>
            </a:r>
            <a:endParaRPr lang="en-US" sz="2800" dirty="0">
              <a:solidFill>
                <a:srgbClr val="0000FF"/>
              </a:solidFill>
            </a:endParaRPr>
          </a:p>
        </p:txBody>
      </p:sp>
      <p:sp>
        <p:nvSpPr>
          <p:cNvPr id="110600" name="Text Box 12"/>
          <p:cNvSpPr txBox="1">
            <a:spLocks noChangeArrowheads="1"/>
          </p:cNvSpPr>
          <p:nvPr/>
        </p:nvSpPr>
        <p:spPr bwMode="auto">
          <a:xfrm>
            <a:off x="609600" y="49530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sp>
        <p:nvSpPr>
          <p:cNvPr id="4" name="Rectangle 3"/>
          <p:cNvSpPr/>
          <p:nvPr/>
        </p:nvSpPr>
        <p:spPr>
          <a:xfrm rot="652602">
            <a:off x="3186444" y="696862"/>
            <a:ext cx="1074333" cy="1569660"/>
          </a:xfrm>
          <a:prstGeom prst="rect">
            <a:avLst/>
          </a:prstGeom>
        </p:spPr>
        <p:txBody>
          <a:bodyPr wrap="none">
            <a:spAutoFit/>
          </a:bodyPr>
          <a:lstStyle/>
          <a:p>
            <a:r>
              <a:rPr lang="en-US" sz="9600" b="1" dirty="0" smtClean="0">
                <a:ln w="18000">
                  <a:solidFill>
                    <a:schemeClr val="accent2">
                      <a:satMod val="140000"/>
                    </a:schemeClr>
                  </a:solidFill>
                  <a:prstDash val="solid"/>
                  <a:miter lim="800000"/>
                </a:ln>
                <a:solidFill>
                  <a:srgbClr val="0000FF"/>
                </a:solidFill>
                <a:effectLst>
                  <a:outerShdw blurRad="25500" dist="23000" dir="7020000" algn="tl">
                    <a:srgbClr val="000000">
                      <a:alpha val="50000"/>
                    </a:srgbClr>
                  </a:outerShdw>
                </a:effectLst>
              </a:rPr>
              <a:t>C</a:t>
            </a:r>
            <a:endParaRPr lang="en-US" sz="9600" dirty="0">
              <a:solidFill>
                <a:srgbClr val="0000FF"/>
              </a:solidFill>
            </a:endParaRPr>
          </a:p>
        </p:txBody>
      </p:sp>
      <p:sp>
        <p:nvSpPr>
          <p:cNvPr id="6" name="Text Placeholder 5"/>
          <p:cNvSpPr txBox="1">
            <a:spLocks/>
          </p:cNvSpPr>
          <p:nvPr/>
        </p:nvSpPr>
        <p:spPr bwMode="auto">
          <a:xfrm>
            <a:off x="381000" y="2057400"/>
            <a:ext cx="5105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3200" dirty="0" smtClean="0">
                <a:latin typeface="+mn-lt"/>
              </a:rPr>
              <a:t>Scientists keep detailed journals about their investigations</a:t>
            </a:r>
            <a:endParaRPr lang="en-US" sz="3200" u="sng" dirty="0" smtClean="0">
              <a:latin typeface="+mn-lt"/>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Scientists record </a:t>
            </a:r>
            <a:r>
              <a:rPr kumimoji="0" lang="en-US" sz="3200" b="0" i="0" strike="noStrike" kern="1200" cap="none" spc="0" normalizeH="0" baseline="0" noProof="0" dirty="0" smtClean="0">
                <a:ln>
                  <a:noFill/>
                </a:ln>
                <a:solidFill>
                  <a:schemeClr val="tx1"/>
                </a:solidFill>
                <a:effectLst/>
                <a:uLnTx/>
                <a:uFillTx/>
                <a:latin typeface="+mn-lt"/>
                <a:ea typeface="+mn-ea"/>
                <a:cs typeface="+mn-cs"/>
              </a:rPr>
              <a:t>their prediction their procedures, their observations, their data, and</a:t>
            </a:r>
            <a:r>
              <a:rPr kumimoji="0" lang="en-US" sz="3200" b="0" i="0" strike="noStrike" kern="1200" cap="none" spc="0" normalizeH="0" noProof="0" dirty="0" smtClean="0">
                <a:ln>
                  <a:noFill/>
                </a:ln>
                <a:solidFill>
                  <a:schemeClr val="tx1"/>
                </a:solidFill>
                <a:effectLst/>
                <a:uLnTx/>
                <a:uFillTx/>
                <a:latin typeface="+mn-lt"/>
                <a:ea typeface="+mn-ea"/>
                <a:cs typeface="+mn-cs"/>
              </a:rPr>
              <a:t> their thoughts</a:t>
            </a:r>
            <a:endParaRPr kumimoji="0" lang="en-US" sz="3200" b="0" i="0" strike="noStrike" kern="1200" cap="none" spc="0" normalizeH="0" baseline="0" noProof="0" dirty="0" smtClean="0">
              <a:ln>
                <a:noFill/>
              </a:ln>
              <a:solidFill>
                <a:schemeClr val="tx1"/>
              </a:solidFill>
              <a:effectLst/>
              <a:uLnTx/>
              <a:uFillTx/>
              <a:latin typeface="+mn-lt"/>
              <a:ea typeface="+mn-ea"/>
              <a:cs typeface="+mn-cs"/>
            </a:endParaRPr>
          </a:p>
        </p:txBody>
      </p:sp>
      <p:pic>
        <p:nvPicPr>
          <p:cNvPr id="1028" name="Picture 4"/>
          <p:cNvPicPr>
            <a:picLocks noChangeAspect="1" noChangeArrowheads="1"/>
          </p:cNvPicPr>
          <p:nvPr/>
        </p:nvPicPr>
        <p:blipFill>
          <a:blip r:embed="rId3" cstate="print"/>
          <a:srcRect/>
          <a:stretch>
            <a:fillRect/>
          </a:stretch>
        </p:blipFill>
        <p:spPr bwMode="auto">
          <a:xfrm>
            <a:off x="5486400" y="2895600"/>
            <a:ext cx="2185358"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dirty="0" smtClean="0"/>
              <a:t>Summarizing</a:t>
            </a:r>
          </a:p>
        </p:txBody>
      </p:sp>
      <p:pic>
        <p:nvPicPr>
          <p:cNvPr id="186373" name="Picture 5" descr="MCj04077340000[1]"/>
          <p:cNvPicPr>
            <a:picLocks noChangeAspect="1" noChangeArrowheads="1"/>
          </p:cNvPicPr>
          <p:nvPr/>
        </p:nvPicPr>
        <p:blipFill>
          <a:blip r:embed="rId3" cstate="print"/>
          <a:srcRect/>
          <a:stretch>
            <a:fillRect/>
          </a:stretch>
        </p:blipFill>
        <p:spPr bwMode="auto">
          <a:xfrm>
            <a:off x="6705600" y="609600"/>
            <a:ext cx="1600200" cy="1600200"/>
          </a:xfrm>
          <a:prstGeom prst="rect">
            <a:avLst/>
          </a:prstGeom>
          <a:noFill/>
        </p:spPr>
      </p:pic>
      <p:sp>
        <p:nvSpPr>
          <p:cNvPr id="5" name="Content Placeholder 4"/>
          <p:cNvSpPr>
            <a:spLocks noGrp="1"/>
          </p:cNvSpPr>
          <p:nvPr>
            <p:ph idx="1"/>
          </p:nvPr>
        </p:nvSpPr>
        <p:spPr>
          <a:xfrm>
            <a:off x="457200" y="1935163"/>
            <a:ext cx="8229600" cy="4618037"/>
          </a:xfrm>
        </p:spPr>
        <p:txBody>
          <a:bodyPr/>
          <a:lstStyle/>
          <a:p>
            <a:r>
              <a:rPr lang="en-US" sz="2800" dirty="0" smtClean="0"/>
              <a:t>Pair Share</a:t>
            </a:r>
          </a:p>
          <a:p>
            <a:pPr lvl="1"/>
            <a:r>
              <a:rPr lang="en-US" sz="2800" dirty="0" smtClean="0"/>
              <a:t>Find a partner</a:t>
            </a:r>
          </a:p>
          <a:p>
            <a:pPr lvl="1"/>
            <a:r>
              <a:rPr lang="en-US" sz="2800" dirty="0" smtClean="0"/>
              <a:t>Taller partner talk for 30 seconds to shorter partner , talk about things that a scientist does to find answers to questions about the natural world</a:t>
            </a:r>
          </a:p>
          <a:p>
            <a:pPr lvl="1"/>
            <a:r>
              <a:rPr lang="en-US" sz="2800" dirty="0" smtClean="0"/>
              <a:t>Shorter partner talk for 30 seconds to taller partner, talk about more things that a scientist does to find answers to questions about the natural world</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85800" y="838200"/>
            <a:ext cx="7696200" cy="1938992"/>
          </a:xfrm>
          <a:prstGeom prst="rect">
            <a:avLst/>
          </a:prstGeom>
          <a:noFill/>
          <a:ln w="9525">
            <a:noFill/>
            <a:miter lim="800000"/>
            <a:headEnd/>
            <a:tailEnd/>
          </a:ln>
        </p:spPr>
        <p:txBody>
          <a:bodyPr>
            <a:spAutoFit/>
          </a:bodyPr>
          <a:lstStyle/>
          <a:p>
            <a:pPr>
              <a:spcBef>
                <a:spcPct val="50000"/>
              </a:spcBef>
            </a:pPr>
            <a:r>
              <a:rPr lang="en-US" sz="4800" dirty="0" smtClean="0">
                <a:solidFill>
                  <a:schemeClr val="accent2"/>
                </a:solidFill>
                <a:latin typeface="+mj-lt"/>
              </a:rPr>
              <a:t>Check Your Understanding</a:t>
            </a:r>
          </a:p>
          <a:p>
            <a:pPr>
              <a:spcBef>
                <a:spcPct val="50000"/>
              </a:spcBef>
            </a:pPr>
            <a:r>
              <a:rPr lang="en-US" sz="4800" dirty="0" smtClean="0">
                <a:solidFill>
                  <a:schemeClr val="accent2"/>
                </a:solidFill>
                <a:latin typeface="+mj-lt"/>
              </a:rPr>
              <a:t>1.</a:t>
            </a:r>
            <a:endParaRPr lang="en-US" sz="4800" dirty="0">
              <a:solidFill>
                <a:schemeClr val="accent2"/>
              </a:solidFill>
              <a:latin typeface="+mj-lt"/>
            </a:endParaRPr>
          </a:p>
        </p:txBody>
      </p:sp>
      <p:pic>
        <p:nvPicPr>
          <p:cNvPr id="5" name="Picture 4"/>
          <p:cNvPicPr/>
          <p:nvPr/>
        </p:nvPicPr>
        <p:blipFill>
          <a:blip r:embed="rId3" cstate="print"/>
          <a:srcRect/>
          <a:stretch>
            <a:fillRect/>
          </a:stretch>
        </p:blipFill>
        <p:spPr bwMode="auto">
          <a:xfrm>
            <a:off x="1295400" y="1905000"/>
            <a:ext cx="7467600" cy="4339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85800" y="609600"/>
            <a:ext cx="7696200" cy="1938992"/>
          </a:xfrm>
          <a:prstGeom prst="rect">
            <a:avLst/>
          </a:prstGeom>
          <a:noFill/>
          <a:ln w="9525">
            <a:noFill/>
            <a:miter lim="800000"/>
            <a:headEnd/>
            <a:tailEnd/>
          </a:ln>
        </p:spPr>
        <p:txBody>
          <a:bodyPr>
            <a:spAutoFit/>
          </a:bodyPr>
          <a:lstStyle/>
          <a:p>
            <a:pPr>
              <a:spcBef>
                <a:spcPct val="50000"/>
              </a:spcBef>
            </a:pPr>
            <a:r>
              <a:rPr lang="en-US" sz="4800" dirty="0" smtClean="0">
                <a:solidFill>
                  <a:schemeClr val="accent2"/>
                </a:solidFill>
                <a:latin typeface="+mj-lt"/>
              </a:rPr>
              <a:t>Check Your Understanding</a:t>
            </a:r>
          </a:p>
          <a:p>
            <a:pPr>
              <a:spcBef>
                <a:spcPct val="50000"/>
              </a:spcBef>
            </a:pPr>
            <a:r>
              <a:rPr lang="en-US" sz="4800" dirty="0" smtClean="0">
                <a:solidFill>
                  <a:schemeClr val="accent2"/>
                </a:solidFill>
                <a:latin typeface="+mj-lt"/>
              </a:rPr>
              <a:t>2. </a:t>
            </a:r>
            <a:endParaRPr lang="en-US" sz="4800" dirty="0">
              <a:solidFill>
                <a:schemeClr val="accent2"/>
              </a:solidFill>
              <a:latin typeface="+mj-lt"/>
            </a:endParaRPr>
          </a:p>
        </p:txBody>
      </p:sp>
      <p:pic>
        <p:nvPicPr>
          <p:cNvPr id="5" name="Picture 4"/>
          <p:cNvPicPr/>
          <p:nvPr/>
        </p:nvPicPr>
        <p:blipFill>
          <a:blip r:embed="rId3" cstate="print"/>
          <a:srcRect/>
          <a:stretch>
            <a:fillRect/>
          </a:stretch>
        </p:blipFill>
        <p:spPr bwMode="auto">
          <a:xfrm>
            <a:off x="1828800" y="1371600"/>
            <a:ext cx="6096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09600" y="609600"/>
            <a:ext cx="7696200" cy="1938992"/>
          </a:xfrm>
          <a:prstGeom prst="rect">
            <a:avLst/>
          </a:prstGeom>
          <a:noFill/>
          <a:ln w="9525">
            <a:noFill/>
            <a:miter lim="800000"/>
            <a:headEnd/>
            <a:tailEnd/>
          </a:ln>
        </p:spPr>
        <p:txBody>
          <a:bodyPr>
            <a:spAutoFit/>
          </a:bodyPr>
          <a:lstStyle/>
          <a:p>
            <a:pPr>
              <a:spcBef>
                <a:spcPct val="50000"/>
              </a:spcBef>
            </a:pPr>
            <a:r>
              <a:rPr lang="en-US" sz="4800" dirty="0" smtClean="0">
                <a:solidFill>
                  <a:schemeClr val="accent2"/>
                </a:solidFill>
                <a:latin typeface="+mj-lt"/>
              </a:rPr>
              <a:t>Check Your Understanding</a:t>
            </a:r>
          </a:p>
          <a:p>
            <a:pPr>
              <a:spcBef>
                <a:spcPct val="50000"/>
              </a:spcBef>
            </a:pPr>
            <a:r>
              <a:rPr lang="en-US" sz="4800" dirty="0" smtClean="0">
                <a:solidFill>
                  <a:schemeClr val="accent2"/>
                </a:solidFill>
                <a:latin typeface="+mj-lt"/>
              </a:rPr>
              <a:t>3. </a:t>
            </a:r>
            <a:endParaRPr lang="en-US" sz="4800" dirty="0">
              <a:solidFill>
                <a:schemeClr val="accent2"/>
              </a:solidFill>
              <a:latin typeface="+mj-lt"/>
            </a:endParaRPr>
          </a:p>
        </p:txBody>
      </p:sp>
      <p:pic>
        <p:nvPicPr>
          <p:cNvPr id="5" name="Picture 4"/>
          <p:cNvPicPr/>
          <p:nvPr/>
        </p:nvPicPr>
        <p:blipFill>
          <a:blip r:embed="rId3" cstate="print"/>
          <a:srcRect/>
          <a:stretch>
            <a:fillRect/>
          </a:stretch>
        </p:blipFill>
        <p:spPr bwMode="auto">
          <a:xfrm>
            <a:off x="1143000" y="1371600"/>
            <a:ext cx="64008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5" name="Text Box 10"/>
          <p:cNvSpPr txBox="1">
            <a:spLocks noChangeArrowheads="1"/>
          </p:cNvSpPr>
          <p:nvPr/>
        </p:nvSpPr>
        <p:spPr bwMode="auto">
          <a:xfrm>
            <a:off x="685800" y="533400"/>
            <a:ext cx="7696200" cy="1938992"/>
          </a:xfrm>
          <a:prstGeom prst="rect">
            <a:avLst/>
          </a:prstGeom>
          <a:noFill/>
          <a:ln w="9525">
            <a:noFill/>
            <a:miter lim="800000"/>
            <a:headEnd/>
            <a:tailEnd/>
          </a:ln>
        </p:spPr>
        <p:txBody>
          <a:bodyPr>
            <a:spAutoFit/>
          </a:bodyPr>
          <a:lstStyle/>
          <a:p>
            <a:pPr>
              <a:spcBef>
                <a:spcPct val="50000"/>
              </a:spcBef>
            </a:pPr>
            <a:r>
              <a:rPr lang="en-US" sz="4800" dirty="0" smtClean="0">
                <a:solidFill>
                  <a:schemeClr val="accent2"/>
                </a:solidFill>
                <a:latin typeface="+mj-lt"/>
              </a:rPr>
              <a:t>Check Your Understanding</a:t>
            </a:r>
          </a:p>
          <a:p>
            <a:pPr>
              <a:spcBef>
                <a:spcPct val="50000"/>
              </a:spcBef>
            </a:pPr>
            <a:r>
              <a:rPr lang="en-US" sz="4800" dirty="0" smtClean="0">
                <a:solidFill>
                  <a:schemeClr val="accent2"/>
                </a:solidFill>
                <a:latin typeface="+mj-lt"/>
              </a:rPr>
              <a:t>4. </a:t>
            </a:r>
            <a:endParaRPr lang="en-US" sz="4800" dirty="0">
              <a:solidFill>
                <a:schemeClr val="accent2"/>
              </a:solidFill>
              <a:latin typeface="+mj-lt"/>
            </a:endParaRPr>
          </a:p>
        </p:txBody>
      </p:sp>
      <p:pic>
        <p:nvPicPr>
          <p:cNvPr id="4" name="Picture 3"/>
          <p:cNvPicPr/>
          <p:nvPr/>
        </p:nvPicPr>
        <p:blipFill>
          <a:blip r:embed="rId3" cstate="print"/>
          <a:srcRect/>
          <a:stretch>
            <a:fillRect/>
          </a:stretch>
        </p:blipFill>
        <p:spPr bwMode="auto">
          <a:xfrm>
            <a:off x="1371600" y="1371600"/>
            <a:ext cx="5715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Answers</a:t>
            </a:r>
            <a:endParaRPr lang="en-US" dirty="0"/>
          </a:p>
        </p:txBody>
      </p:sp>
      <p:pic>
        <p:nvPicPr>
          <p:cNvPr id="4" name="Picture 7" descr="MCj04298030000[1]"/>
          <p:cNvPicPr>
            <a:picLocks noGrp="1" noChangeAspect="1" noChangeArrowheads="1"/>
          </p:cNvPicPr>
          <p:nvPr>
            <p:ph idx="1"/>
          </p:nvPr>
        </p:nvPicPr>
        <p:blipFill>
          <a:blip r:embed="rId3" cstate="print"/>
          <a:srcRect/>
          <a:stretch>
            <a:fillRect/>
          </a:stretch>
        </p:blipFill>
        <p:spPr bwMode="auto">
          <a:xfrm>
            <a:off x="6400800" y="1981200"/>
            <a:ext cx="2362200" cy="2999198"/>
          </a:xfrm>
          <a:prstGeom prst="rect">
            <a:avLst/>
          </a:prstGeom>
          <a:noFill/>
        </p:spPr>
      </p:pic>
      <p:sp>
        <p:nvSpPr>
          <p:cNvPr id="5" name="TextBox 4"/>
          <p:cNvSpPr txBox="1"/>
          <p:nvPr/>
        </p:nvSpPr>
        <p:spPr>
          <a:xfrm>
            <a:off x="685800" y="2057400"/>
            <a:ext cx="5715000" cy="4708981"/>
          </a:xfrm>
          <a:prstGeom prst="rect">
            <a:avLst/>
          </a:prstGeom>
          <a:noFill/>
        </p:spPr>
        <p:txBody>
          <a:bodyPr wrap="square" rtlCol="0">
            <a:spAutoFit/>
          </a:bodyPr>
          <a:lstStyle/>
          <a:p>
            <a:pPr marL="342900" indent="-342900">
              <a:buFont typeface="+mj-lt"/>
              <a:buAutoNum type="arabicPeriod"/>
            </a:pPr>
            <a:r>
              <a:rPr lang="en-US" sz="2400" dirty="0" smtClean="0">
                <a:solidFill>
                  <a:schemeClr val="accent2"/>
                </a:solidFill>
              </a:rPr>
              <a:t>C- this investigation used a model which could only provide limited information about a heart</a:t>
            </a:r>
          </a:p>
          <a:p>
            <a:pPr marL="342900" indent="-342900">
              <a:buFont typeface="+mj-lt"/>
              <a:buAutoNum type="arabicPeriod"/>
            </a:pPr>
            <a:r>
              <a:rPr lang="en-US" sz="2400" dirty="0" smtClean="0">
                <a:solidFill>
                  <a:schemeClr val="accent2"/>
                </a:solidFill>
              </a:rPr>
              <a:t>A- a bar graph is the right graph for comparing different sets of data</a:t>
            </a:r>
          </a:p>
          <a:p>
            <a:pPr marL="342900" indent="-342900">
              <a:buFont typeface="+mj-lt"/>
              <a:buAutoNum type="arabicPeriod"/>
            </a:pPr>
            <a:r>
              <a:rPr lang="en-US" sz="2400" dirty="0" smtClean="0">
                <a:solidFill>
                  <a:schemeClr val="accent2"/>
                </a:solidFill>
              </a:rPr>
              <a:t>A- Grandfather was able to re-read his journals so that he could replicate what he had done in the years that he produced good vineyards</a:t>
            </a:r>
          </a:p>
          <a:p>
            <a:pPr marL="342900" indent="-342900">
              <a:buFont typeface="+mj-lt"/>
              <a:buAutoNum type="arabicPeriod"/>
            </a:pPr>
            <a:r>
              <a:rPr lang="en-US" sz="2400" dirty="0" smtClean="0">
                <a:solidFill>
                  <a:schemeClr val="accent2"/>
                </a:solidFill>
              </a:rPr>
              <a:t>C- The temperature increases as the line goes higher</a:t>
            </a:r>
          </a:p>
          <a:p>
            <a:pPr marL="342900" indent="-342900">
              <a:buFont typeface="+mj-lt"/>
              <a:buAutoNum type="arabicPeriod"/>
            </a:pPr>
            <a:endParaRPr lang="en-US" dirty="0" smtClean="0">
              <a:solidFill>
                <a:schemeClr val="accent2"/>
              </a:solidFill>
            </a:endParaRPr>
          </a:p>
          <a:p>
            <a:pPr marL="342900" indent="-342900">
              <a:buFont typeface="+mj-lt"/>
              <a:buAutoNum type="arabicPeriod"/>
            </a:pPr>
            <a:endParaRPr lang="en-US" dirty="0">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p:nvPr>
        </p:nvSpPr>
        <p:spPr/>
        <p:txBody>
          <a:bodyPr/>
          <a:lstStyle/>
          <a:p>
            <a:r>
              <a:rPr lang="en-US" dirty="0" smtClean="0"/>
              <a:t>Summarizing</a:t>
            </a:r>
          </a:p>
        </p:txBody>
      </p:sp>
      <p:pic>
        <p:nvPicPr>
          <p:cNvPr id="188420" name="Picture 4" descr="MCj04404280000[1]"/>
          <p:cNvPicPr>
            <a:picLocks noChangeAspect="1" noChangeArrowheads="1"/>
          </p:cNvPicPr>
          <p:nvPr/>
        </p:nvPicPr>
        <p:blipFill>
          <a:blip r:embed="rId3" cstate="print"/>
          <a:srcRect/>
          <a:stretch>
            <a:fillRect/>
          </a:stretch>
        </p:blipFill>
        <p:spPr bwMode="auto">
          <a:xfrm>
            <a:off x="6248400" y="2590800"/>
            <a:ext cx="2678112" cy="2819400"/>
          </a:xfrm>
          <a:prstGeom prst="rect">
            <a:avLst/>
          </a:prstGeom>
          <a:noFill/>
        </p:spPr>
      </p:pic>
      <p:sp>
        <p:nvSpPr>
          <p:cNvPr id="4" name="TextBox 3"/>
          <p:cNvSpPr txBox="1"/>
          <p:nvPr/>
        </p:nvSpPr>
        <p:spPr>
          <a:xfrm>
            <a:off x="381000" y="2209800"/>
            <a:ext cx="5638800" cy="3108543"/>
          </a:xfrm>
          <a:prstGeom prst="rect">
            <a:avLst/>
          </a:prstGeom>
          <a:noFill/>
        </p:spPr>
        <p:txBody>
          <a:bodyPr wrap="square" rtlCol="0">
            <a:spAutoFit/>
          </a:bodyPr>
          <a:lstStyle/>
          <a:p>
            <a:r>
              <a:rPr lang="en-US" sz="2800" dirty="0" smtClean="0">
                <a:solidFill>
                  <a:schemeClr val="accent2"/>
                </a:solidFill>
              </a:rPr>
              <a:t>Write a summary paragraph to explain how scientists find answers to questions about the natural world.  Include a topic sentence, at least 4 detail sentences, and a concluding sentence.</a:t>
            </a:r>
            <a:endParaRPr lang="en-US" sz="2800"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
          </p:nvPr>
        </p:nvSpPr>
        <p:spPr>
          <a:xfrm>
            <a:off x="457200" y="1935163"/>
            <a:ext cx="4191000" cy="4389437"/>
          </a:xfrm>
        </p:spPr>
        <p:txBody>
          <a:bodyPr/>
          <a:lstStyle/>
          <a:p>
            <a:r>
              <a:rPr lang="en-US" dirty="0" smtClean="0"/>
              <a:t>Nature is full of questions and mysteries.</a:t>
            </a:r>
          </a:p>
          <a:p>
            <a:r>
              <a:rPr lang="en-US" dirty="0" smtClean="0"/>
              <a:t>Scientists look for answers to questions about the natural world.</a:t>
            </a:r>
          </a:p>
          <a:p>
            <a:r>
              <a:rPr lang="en-US" dirty="0" smtClean="0"/>
              <a:t>Scientists collect clues to nature’s mysteries.</a:t>
            </a:r>
          </a:p>
          <a:p>
            <a:r>
              <a:rPr lang="en-US" dirty="0" smtClean="0"/>
              <a:t>Scientists try to figure out what the clues mean.</a:t>
            </a:r>
            <a:endParaRPr lang="en-US" dirty="0"/>
          </a:p>
        </p:txBody>
      </p:sp>
      <p:pic>
        <p:nvPicPr>
          <p:cNvPr id="39938" name="Picture 2" descr="http://t0.gstatic.com/images?q=tbn:ANd9GcTW7b9d-72iquibyFrt3MM_JTyZudQQXQ_nIG5dKA2fSf0b4PA1"/>
          <p:cNvPicPr>
            <a:picLocks noChangeAspect="1" noChangeArrowheads="1"/>
          </p:cNvPicPr>
          <p:nvPr/>
        </p:nvPicPr>
        <p:blipFill>
          <a:blip r:embed="rId3" cstate="print"/>
          <a:srcRect/>
          <a:stretch>
            <a:fillRect/>
          </a:stretch>
        </p:blipFill>
        <p:spPr bwMode="auto">
          <a:xfrm rot="20519550">
            <a:off x="5489825" y="786443"/>
            <a:ext cx="2428875" cy="1885950"/>
          </a:xfrm>
          <a:prstGeom prst="rect">
            <a:avLst/>
          </a:prstGeom>
          <a:noFill/>
        </p:spPr>
      </p:pic>
      <p:sp>
        <p:nvSpPr>
          <p:cNvPr id="7" name="TextBox 6"/>
          <p:cNvSpPr txBox="1"/>
          <p:nvPr/>
        </p:nvSpPr>
        <p:spPr>
          <a:xfrm rot="20525357">
            <a:off x="5703473" y="2634382"/>
            <a:ext cx="2819400" cy="369332"/>
          </a:xfrm>
          <a:prstGeom prst="rect">
            <a:avLst/>
          </a:prstGeom>
          <a:noFill/>
        </p:spPr>
        <p:txBody>
          <a:bodyPr wrap="square" rtlCol="0">
            <a:spAutoFit/>
          </a:bodyPr>
          <a:lstStyle/>
          <a:p>
            <a:pPr algn="ctr"/>
            <a:r>
              <a:rPr lang="en-US" dirty="0" smtClean="0">
                <a:solidFill>
                  <a:srgbClr val="996633"/>
                </a:solidFill>
              </a:rPr>
              <a:t>What forms crop circles?</a:t>
            </a:r>
            <a:endParaRPr lang="en-US" dirty="0">
              <a:solidFill>
                <a:srgbClr val="996633"/>
              </a:solidFill>
            </a:endParaRPr>
          </a:p>
        </p:txBody>
      </p:sp>
      <p:pic>
        <p:nvPicPr>
          <p:cNvPr id="39940" name="Picture 4" descr="http://www.unmuseum.org/trianglemap.jpg"/>
          <p:cNvPicPr>
            <a:picLocks noChangeAspect="1" noChangeArrowheads="1"/>
          </p:cNvPicPr>
          <p:nvPr/>
        </p:nvPicPr>
        <p:blipFill>
          <a:blip r:embed="rId4" cstate="print"/>
          <a:srcRect/>
          <a:stretch>
            <a:fillRect/>
          </a:stretch>
        </p:blipFill>
        <p:spPr bwMode="auto">
          <a:xfrm rot="1604321">
            <a:off x="6310660" y="3686038"/>
            <a:ext cx="2254685" cy="1828800"/>
          </a:xfrm>
          <a:prstGeom prst="rect">
            <a:avLst/>
          </a:prstGeom>
          <a:noFill/>
        </p:spPr>
      </p:pic>
      <p:sp>
        <p:nvSpPr>
          <p:cNvPr id="8" name="TextBox 7"/>
          <p:cNvSpPr txBox="1"/>
          <p:nvPr/>
        </p:nvSpPr>
        <p:spPr>
          <a:xfrm rot="1588528">
            <a:off x="4736894" y="5362313"/>
            <a:ext cx="3962400" cy="646331"/>
          </a:xfrm>
          <a:prstGeom prst="rect">
            <a:avLst/>
          </a:prstGeom>
          <a:noFill/>
        </p:spPr>
        <p:txBody>
          <a:bodyPr wrap="square" rtlCol="0">
            <a:spAutoFit/>
          </a:bodyPr>
          <a:lstStyle/>
          <a:p>
            <a:pPr algn="ctr"/>
            <a:r>
              <a:rPr lang="en-US" dirty="0" smtClean="0">
                <a:solidFill>
                  <a:schemeClr val="accent2">
                    <a:lumMod val="50000"/>
                  </a:schemeClr>
                </a:solidFill>
              </a:rPr>
              <a:t>Why do ships and planes go missing in the Bermuda Triangle?</a:t>
            </a:r>
            <a:endParaRPr lang="en-US" dirty="0">
              <a:solidFill>
                <a:schemeClr val="accent2">
                  <a:lumMod val="50000"/>
                </a:schemeClr>
              </a:solidFill>
            </a:endParaRPr>
          </a:p>
        </p:txBody>
      </p:sp>
      <p:sp>
        <p:nvSpPr>
          <p:cNvPr id="100353" name="Rectangle 2"/>
          <p:cNvSpPr>
            <a:spLocks noGrp="1"/>
          </p:cNvSpPr>
          <p:nvPr>
            <p:ph type="title"/>
          </p:nvPr>
        </p:nvSpPr>
        <p:spPr>
          <a:xfrm>
            <a:off x="304800" y="914400"/>
            <a:ext cx="5715000" cy="781050"/>
          </a:xfrm>
        </p:spPr>
        <p:txBody>
          <a:bodyPr/>
          <a:lstStyle/>
          <a:p>
            <a:r>
              <a:rPr lang="en-US" sz="4600" dirty="0" smtClean="0"/>
              <a:t>What do scientists do?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533400" y="533400"/>
            <a:ext cx="7924800" cy="781050"/>
          </a:xfrm>
        </p:spPr>
        <p:txBody>
          <a:bodyPr/>
          <a:lstStyle/>
          <a:p>
            <a:r>
              <a:rPr lang="en-US" sz="4600" dirty="0" smtClean="0"/>
              <a:t>What is a scientific question?</a:t>
            </a:r>
          </a:p>
        </p:txBody>
      </p:sp>
      <p:sp>
        <p:nvSpPr>
          <p:cNvPr id="4" name="Text Placeholder 5"/>
          <p:cNvSpPr txBox="1">
            <a:spLocks/>
          </p:cNvSpPr>
          <p:nvPr/>
        </p:nvSpPr>
        <p:spPr bwMode="auto">
          <a:xfrm>
            <a:off x="457200" y="1524000"/>
            <a:ext cx="5410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Many</a:t>
            </a:r>
            <a:r>
              <a:rPr kumimoji="0" lang="en-US" sz="2600" b="0" i="0" u="none" strike="noStrike" kern="1200" cap="none" spc="0" normalizeH="0" noProof="0" dirty="0" smtClean="0">
                <a:ln>
                  <a:noFill/>
                </a:ln>
                <a:solidFill>
                  <a:schemeClr val="tx1"/>
                </a:solidFill>
                <a:effectLst/>
                <a:uLnTx/>
                <a:uFillTx/>
                <a:latin typeface="+mn-lt"/>
                <a:ea typeface="+mn-ea"/>
                <a:cs typeface="+mn-cs"/>
              </a:rPr>
              <a:t> questions that scientists ask begin with What, How, When, Where or Why</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noProof="0" dirty="0" smtClean="0">
                <a:latin typeface="+mn-lt"/>
              </a:rPr>
              <a:t>Scientific questions can be answered by gathering </a:t>
            </a:r>
            <a:r>
              <a:rPr lang="en-US" sz="2600" dirty="0" smtClean="0">
                <a:latin typeface="+mn-lt"/>
              </a:rPr>
              <a:t>observations or measurements, called </a:t>
            </a:r>
            <a:r>
              <a:rPr lang="en-US" sz="2600" u="sng" dirty="0" smtClean="0">
                <a:latin typeface="+mn-lt"/>
              </a:rPr>
              <a:t>data</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 Some questions are not scientific because they mean different things to different people, no data can be gathered to answer these questions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7890" name="Picture 2" descr="http://nssdc.gsfc.nasa.gov/image/planetary/saturn/saturn_false.jpg"/>
          <p:cNvPicPr>
            <a:picLocks noChangeAspect="1" noChangeArrowheads="1"/>
          </p:cNvPicPr>
          <p:nvPr/>
        </p:nvPicPr>
        <p:blipFill>
          <a:blip r:embed="rId3" cstate="print"/>
          <a:srcRect/>
          <a:stretch>
            <a:fillRect/>
          </a:stretch>
        </p:blipFill>
        <p:spPr bwMode="auto">
          <a:xfrm rot="1311131">
            <a:off x="6452320" y="1616782"/>
            <a:ext cx="2003204" cy="1587748"/>
          </a:xfrm>
          <a:prstGeom prst="rect">
            <a:avLst/>
          </a:prstGeom>
          <a:noFill/>
        </p:spPr>
      </p:pic>
      <p:sp>
        <p:nvSpPr>
          <p:cNvPr id="7" name="TextBox 6"/>
          <p:cNvSpPr txBox="1"/>
          <p:nvPr/>
        </p:nvSpPr>
        <p:spPr>
          <a:xfrm rot="1202499">
            <a:off x="5740533" y="3131938"/>
            <a:ext cx="2743200" cy="646331"/>
          </a:xfrm>
          <a:prstGeom prst="rect">
            <a:avLst/>
          </a:prstGeom>
          <a:noFill/>
        </p:spPr>
        <p:txBody>
          <a:bodyPr wrap="square" rtlCol="0">
            <a:spAutoFit/>
          </a:bodyPr>
          <a:lstStyle/>
          <a:p>
            <a:pPr algn="ctr"/>
            <a:r>
              <a:rPr lang="en-US" dirty="0" smtClean="0">
                <a:solidFill>
                  <a:srgbClr val="FFC000"/>
                </a:solidFill>
              </a:rPr>
              <a:t>How many rings does Saturn have?</a:t>
            </a:r>
            <a:endParaRPr lang="en-US" dirty="0">
              <a:solidFill>
                <a:srgbClr val="FFC000"/>
              </a:solidFill>
            </a:endParaRPr>
          </a:p>
        </p:txBody>
      </p:sp>
      <p:pic>
        <p:nvPicPr>
          <p:cNvPr id="37892" name="Picture 4" descr="http://www.androidpubs.com/marspic.gif"/>
          <p:cNvPicPr>
            <a:picLocks noChangeAspect="1" noChangeArrowheads="1"/>
          </p:cNvPicPr>
          <p:nvPr/>
        </p:nvPicPr>
        <p:blipFill>
          <a:blip r:embed="rId4" cstate="print"/>
          <a:srcRect/>
          <a:stretch>
            <a:fillRect/>
          </a:stretch>
        </p:blipFill>
        <p:spPr bwMode="auto">
          <a:xfrm rot="20246054">
            <a:off x="6216599" y="4028624"/>
            <a:ext cx="1264048" cy="1277863"/>
          </a:xfrm>
          <a:prstGeom prst="rect">
            <a:avLst/>
          </a:prstGeom>
          <a:noFill/>
        </p:spPr>
      </p:pic>
      <p:sp>
        <p:nvSpPr>
          <p:cNvPr id="9" name="TextBox 8"/>
          <p:cNvSpPr txBox="1"/>
          <p:nvPr/>
        </p:nvSpPr>
        <p:spPr>
          <a:xfrm rot="20239008">
            <a:off x="5889756" y="5207090"/>
            <a:ext cx="2819400" cy="646331"/>
          </a:xfrm>
          <a:prstGeom prst="rect">
            <a:avLst/>
          </a:prstGeom>
          <a:noFill/>
        </p:spPr>
        <p:txBody>
          <a:bodyPr wrap="square" rtlCol="0">
            <a:spAutoFit/>
          </a:bodyPr>
          <a:lstStyle/>
          <a:p>
            <a:pPr algn="ctr"/>
            <a:r>
              <a:rPr lang="en-US" dirty="0" smtClean="0">
                <a:solidFill>
                  <a:srgbClr val="FF0000"/>
                </a:solidFill>
              </a:rPr>
              <a:t>Is Saturn prettier than Mars?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533400" y="533400"/>
            <a:ext cx="7924800" cy="7810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600" b="0" i="0" u="none" strike="noStrike" kern="1200" cap="none" spc="0" normalizeH="0" baseline="0" noProof="0" dirty="0" smtClean="0">
                <a:ln>
                  <a:noFill/>
                </a:ln>
                <a:solidFill>
                  <a:schemeClr val="tx2"/>
                </a:solidFill>
                <a:effectLst/>
                <a:uLnTx/>
                <a:uFillTx/>
                <a:latin typeface="+mj-lt"/>
                <a:ea typeface="+mj-ea"/>
                <a:cs typeface="+mj-cs"/>
              </a:rPr>
              <a:t>How does</a:t>
            </a:r>
            <a:r>
              <a:rPr kumimoji="0" lang="en-US" sz="4600" b="0" i="0" u="none" strike="noStrike" kern="1200" cap="none" spc="0" normalizeH="0" noProof="0" dirty="0" smtClean="0">
                <a:ln>
                  <a:noFill/>
                </a:ln>
                <a:solidFill>
                  <a:schemeClr val="tx2"/>
                </a:solidFill>
                <a:effectLst/>
                <a:uLnTx/>
                <a:uFillTx/>
                <a:latin typeface="+mj-lt"/>
                <a:ea typeface="+mj-ea"/>
                <a:cs typeface="+mj-cs"/>
              </a:rPr>
              <a:t> a scientist find clues?</a:t>
            </a:r>
            <a:endParaRPr kumimoji="0" lang="en-US" sz="46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3" name="Text Placeholder 5"/>
          <p:cNvSpPr txBox="1">
            <a:spLocks/>
          </p:cNvSpPr>
          <p:nvPr/>
        </p:nvSpPr>
        <p:spPr bwMode="auto">
          <a:xfrm>
            <a:off x="457200" y="1524000"/>
            <a:ext cx="5410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5"/>
          <p:cNvSpPr txBox="1">
            <a:spLocks/>
          </p:cNvSpPr>
          <p:nvPr/>
        </p:nvSpPr>
        <p:spPr bwMode="auto">
          <a:xfrm>
            <a:off x="304800" y="1295400"/>
            <a:ext cx="6172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Different kinds of scientific questions require different kinds of </a:t>
            </a:r>
            <a:r>
              <a:rPr lang="en-US" sz="2600" u="sng" dirty="0" smtClean="0">
                <a:latin typeface="+mn-lt"/>
              </a:rPr>
              <a:t>investigations</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To find out the temperature at which water boils, a scientist would boil water and take the temperature with a thermometer-this can be done very quickly</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To find out if the planet Venus has phases like the moon, a scientist would use a telescope to observe Venus for many months.</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2466" name="Picture 2" descr="http://t3.gstatic.com/images?q=tbn:ANd9GcTof1nxxu2PyTzCXExbSpFDfDfUzsSQquIKKl4neJbPGzFCfHtLVA"/>
          <p:cNvPicPr>
            <a:picLocks noChangeAspect="1" noChangeArrowheads="1"/>
          </p:cNvPicPr>
          <p:nvPr/>
        </p:nvPicPr>
        <p:blipFill>
          <a:blip r:embed="rId3" cstate="print"/>
          <a:srcRect/>
          <a:stretch>
            <a:fillRect/>
          </a:stretch>
        </p:blipFill>
        <p:spPr bwMode="auto">
          <a:xfrm rot="1381662">
            <a:off x="7258775" y="1554871"/>
            <a:ext cx="1247468" cy="1524000"/>
          </a:xfrm>
          <a:prstGeom prst="rect">
            <a:avLst/>
          </a:prstGeom>
          <a:noFill/>
        </p:spPr>
      </p:pic>
      <p:pic>
        <p:nvPicPr>
          <p:cNvPr id="62468" name="Picture 4" descr="http://library.thinkquest.org/12659/media/solar_system/venus/venus.jpg"/>
          <p:cNvPicPr>
            <a:picLocks noChangeAspect="1" noChangeArrowheads="1"/>
          </p:cNvPicPr>
          <p:nvPr/>
        </p:nvPicPr>
        <p:blipFill>
          <a:blip r:embed="rId4" cstate="print"/>
          <a:srcRect/>
          <a:stretch>
            <a:fillRect/>
          </a:stretch>
        </p:blipFill>
        <p:spPr bwMode="auto">
          <a:xfrm rot="20110462">
            <a:off x="6780165" y="4422598"/>
            <a:ext cx="1325507" cy="1009910"/>
          </a:xfrm>
          <a:prstGeom prst="rect">
            <a:avLst/>
          </a:prstGeom>
          <a:noFill/>
        </p:spPr>
      </p:pic>
      <p:sp>
        <p:nvSpPr>
          <p:cNvPr id="7" name="TextBox 6"/>
          <p:cNvSpPr txBox="1"/>
          <p:nvPr/>
        </p:nvSpPr>
        <p:spPr>
          <a:xfrm rot="1314240">
            <a:off x="6201993" y="3036509"/>
            <a:ext cx="2514600" cy="646331"/>
          </a:xfrm>
          <a:prstGeom prst="rect">
            <a:avLst/>
          </a:prstGeom>
          <a:noFill/>
        </p:spPr>
        <p:txBody>
          <a:bodyPr wrap="square" rtlCol="0">
            <a:spAutoFit/>
          </a:bodyPr>
          <a:lstStyle/>
          <a:p>
            <a:pPr algn="ctr"/>
            <a:r>
              <a:rPr lang="en-US" dirty="0" smtClean="0"/>
              <a:t>What is the boiling temperature of water?</a:t>
            </a:r>
            <a:endParaRPr lang="en-US" dirty="0"/>
          </a:p>
        </p:txBody>
      </p:sp>
      <p:sp>
        <p:nvSpPr>
          <p:cNvPr id="8" name="TextBox 7"/>
          <p:cNvSpPr txBox="1"/>
          <p:nvPr/>
        </p:nvSpPr>
        <p:spPr>
          <a:xfrm rot="20161051">
            <a:off x="5784578" y="5527988"/>
            <a:ext cx="3657600" cy="369332"/>
          </a:xfrm>
          <a:prstGeom prst="rect">
            <a:avLst/>
          </a:prstGeom>
          <a:noFill/>
        </p:spPr>
        <p:txBody>
          <a:bodyPr wrap="square" rtlCol="0">
            <a:spAutoFit/>
          </a:bodyPr>
          <a:lstStyle/>
          <a:p>
            <a:pPr algn="ctr"/>
            <a:r>
              <a:rPr lang="en-US" dirty="0" smtClean="0"/>
              <a:t>Does Venus have phases?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533400" y="533400"/>
            <a:ext cx="7924800" cy="7810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600" b="0" i="0" u="none" strike="noStrike" kern="1200" cap="none" spc="0" normalizeH="0" baseline="0" noProof="0" dirty="0" smtClean="0">
                <a:ln>
                  <a:noFill/>
                </a:ln>
                <a:solidFill>
                  <a:schemeClr val="tx2"/>
                </a:solidFill>
                <a:effectLst/>
                <a:uLnTx/>
                <a:uFillTx/>
                <a:latin typeface="+mj-lt"/>
                <a:ea typeface="+mj-ea"/>
                <a:cs typeface="+mj-cs"/>
              </a:rPr>
              <a:t>How does</a:t>
            </a:r>
            <a:r>
              <a:rPr kumimoji="0" lang="en-US" sz="4600" b="0" i="0" u="none" strike="noStrike" kern="1200" cap="none" spc="0" normalizeH="0" noProof="0" dirty="0" smtClean="0">
                <a:ln>
                  <a:noFill/>
                </a:ln>
                <a:solidFill>
                  <a:schemeClr val="tx2"/>
                </a:solidFill>
                <a:effectLst/>
                <a:uLnTx/>
                <a:uFillTx/>
                <a:latin typeface="+mj-lt"/>
                <a:ea typeface="+mj-ea"/>
                <a:cs typeface="+mj-cs"/>
              </a:rPr>
              <a:t> a scientist find clues?</a:t>
            </a:r>
            <a:endParaRPr kumimoji="0" lang="en-US" sz="46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3" name="Text Placeholder 5"/>
          <p:cNvSpPr txBox="1">
            <a:spLocks/>
          </p:cNvSpPr>
          <p:nvPr/>
        </p:nvSpPr>
        <p:spPr bwMode="auto">
          <a:xfrm>
            <a:off x="304800" y="1295400"/>
            <a:ext cx="61722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Sometimes a scientist </a:t>
            </a:r>
            <a:r>
              <a:rPr lang="en-US" sz="2600" u="sng" dirty="0" smtClean="0">
                <a:latin typeface="+mn-lt"/>
              </a:rPr>
              <a:t>predicts</a:t>
            </a:r>
            <a:r>
              <a:rPr lang="en-US" sz="2600" dirty="0" smtClean="0">
                <a:latin typeface="+mn-lt"/>
              </a:rPr>
              <a:t> the answer to the scientific question, this is called a </a:t>
            </a:r>
            <a:r>
              <a:rPr lang="en-US" sz="2600" u="sng" dirty="0" smtClean="0">
                <a:latin typeface="+mn-lt"/>
              </a:rPr>
              <a:t>hypothesis</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A scientist must design a controlled </a:t>
            </a:r>
            <a:r>
              <a:rPr lang="en-US" sz="2600" u="sng" dirty="0" smtClean="0">
                <a:latin typeface="+mn-lt"/>
              </a:rPr>
              <a:t>experiment</a:t>
            </a:r>
            <a:r>
              <a:rPr lang="en-US" sz="2600" dirty="0" smtClean="0">
                <a:latin typeface="+mn-lt"/>
              </a:rPr>
              <a:t> to test the prediction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Scientists must change one </a:t>
            </a:r>
            <a:r>
              <a:rPr lang="en-US" sz="2600" u="sng" dirty="0" smtClean="0">
                <a:latin typeface="+mn-lt"/>
              </a:rPr>
              <a:t>variable</a:t>
            </a:r>
            <a:r>
              <a:rPr lang="en-US" sz="2600" dirty="0" smtClean="0">
                <a:latin typeface="+mn-lt"/>
              </a:rPr>
              <a:t> to see if it affects the experiment the way that was predicted</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They must compare the results to a </a:t>
            </a:r>
            <a:r>
              <a:rPr lang="en-US" sz="2600" u="sng" dirty="0" smtClean="0">
                <a:latin typeface="+mn-lt"/>
              </a:rPr>
              <a:t>control group</a:t>
            </a:r>
            <a:r>
              <a:rPr lang="en-US" sz="2600" dirty="0" smtClean="0">
                <a:latin typeface="+mn-lt"/>
              </a:rPr>
              <a:t>, a group that did not have the variable changed</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The scientist gets clues to the answer by comparing the two groups</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1442" name="Picture 2" descr="http://www.icrisat.org/what-we-do/satrends/feb2006_files/Woman-applying-fertilizer_250by275.jpg"/>
          <p:cNvPicPr>
            <a:picLocks noChangeAspect="1" noChangeArrowheads="1"/>
          </p:cNvPicPr>
          <p:nvPr/>
        </p:nvPicPr>
        <p:blipFill>
          <a:blip r:embed="rId3" cstate="print"/>
          <a:srcRect/>
          <a:stretch>
            <a:fillRect/>
          </a:stretch>
        </p:blipFill>
        <p:spPr bwMode="auto">
          <a:xfrm>
            <a:off x="6400800" y="1828800"/>
            <a:ext cx="2381250" cy="2619375"/>
          </a:xfrm>
          <a:prstGeom prst="rect">
            <a:avLst/>
          </a:prstGeom>
          <a:noFill/>
        </p:spPr>
      </p:pic>
      <p:sp>
        <p:nvSpPr>
          <p:cNvPr id="5" name="TextBox 4"/>
          <p:cNvSpPr txBox="1"/>
          <p:nvPr/>
        </p:nvSpPr>
        <p:spPr>
          <a:xfrm>
            <a:off x="6400800" y="4648200"/>
            <a:ext cx="2362200" cy="923330"/>
          </a:xfrm>
          <a:prstGeom prst="rect">
            <a:avLst/>
          </a:prstGeom>
          <a:noFill/>
        </p:spPr>
        <p:txBody>
          <a:bodyPr wrap="square" rtlCol="0">
            <a:spAutoFit/>
          </a:bodyPr>
          <a:lstStyle/>
          <a:p>
            <a:pPr algn="ctr"/>
            <a:r>
              <a:rPr lang="en-US" dirty="0" smtClean="0">
                <a:solidFill>
                  <a:srgbClr val="00B050"/>
                </a:solidFill>
              </a:rPr>
              <a:t>Does fertilizer make corn plants yield more corn?</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dirty="0" smtClean="0"/>
              <a:t>Summarizing</a:t>
            </a:r>
          </a:p>
        </p:txBody>
      </p:sp>
      <p:sp>
        <p:nvSpPr>
          <p:cNvPr id="186371" name="Rectangle 3"/>
          <p:cNvSpPr>
            <a:spLocks noGrp="1"/>
          </p:cNvSpPr>
          <p:nvPr>
            <p:ph type="body" idx="1"/>
          </p:nvPr>
        </p:nvSpPr>
        <p:spPr>
          <a:xfrm>
            <a:off x="457200" y="1828800"/>
            <a:ext cx="8229600" cy="4648200"/>
          </a:xfrm>
        </p:spPr>
        <p:txBody>
          <a:bodyPr/>
          <a:lstStyle/>
          <a:p>
            <a:pPr>
              <a:buFont typeface="Wingdings 2" pitchFamily="18" charset="2"/>
              <a:buNone/>
            </a:pPr>
            <a:r>
              <a:rPr lang="en-US" sz="2800" dirty="0" smtClean="0"/>
              <a:t>Question: what are some things that scientists do to find answers to questions about the natural world?</a:t>
            </a:r>
          </a:p>
          <a:p>
            <a:pPr>
              <a:buNone/>
            </a:pPr>
            <a:r>
              <a:rPr lang="en-US" sz="2800" dirty="0" smtClean="0"/>
              <a:t>Rally Table:</a:t>
            </a:r>
          </a:p>
          <a:p>
            <a:r>
              <a:rPr lang="en-US" sz="2400" dirty="0" smtClean="0"/>
              <a:t>One person in a cooperative group write a word or phrase to answer the question</a:t>
            </a:r>
          </a:p>
          <a:p>
            <a:r>
              <a:rPr lang="en-US" sz="2400" dirty="0" smtClean="0"/>
              <a:t>Pass the paper and pencil to the left and the next member write another response to answer the question</a:t>
            </a:r>
          </a:p>
          <a:p>
            <a:r>
              <a:rPr lang="en-US" sz="2400" dirty="0" smtClean="0"/>
              <a:t>Continue passing the paper/pencil around the table, each student adding to the team list</a:t>
            </a:r>
          </a:p>
          <a:p>
            <a:r>
              <a:rPr lang="en-US" sz="2400" dirty="0" smtClean="0"/>
              <a:t>Continue until the teacher calls time</a:t>
            </a:r>
          </a:p>
          <a:p>
            <a:r>
              <a:rPr lang="en-US" sz="2400" dirty="0" smtClean="0"/>
              <a:t>Take turns sharing responses with the class</a:t>
            </a:r>
          </a:p>
          <a:p>
            <a:pPr>
              <a:buFont typeface="Wingdings 2" pitchFamily="18" charset="2"/>
              <a:buNone/>
            </a:pPr>
            <a:endParaRPr lang="en-US" sz="3200" dirty="0" smtClean="0"/>
          </a:p>
        </p:txBody>
      </p:sp>
      <p:pic>
        <p:nvPicPr>
          <p:cNvPr id="186373" name="Picture 5" descr="MCj04077340000[1]"/>
          <p:cNvPicPr>
            <a:picLocks noChangeAspect="1" noChangeArrowheads="1"/>
          </p:cNvPicPr>
          <p:nvPr/>
        </p:nvPicPr>
        <p:blipFill>
          <a:blip r:embed="rId3" cstate="print"/>
          <a:srcRect/>
          <a:stretch>
            <a:fillRect/>
          </a:stretch>
        </p:blipFill>
        <p:spPr bwMode="auto">
          <a:xfrm>
            <a:off x="7010400" y="5410200"/>
            <a:ext cx="1295400" cy="1295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381000" y="609600"/>
            <a:ext cx="8229600" cy="800219"/>
          </a:xfrm>
          <a:prstGeom prst="rect">
            <a:avLst/>
          </a:prstGeom>
          <a:noFill/>
          <a:ln w="9525">
            <a:solidFill>
              <a:schemeClr val="bg1"/>
            </a:solidFill>
            <a:miter lim="800000"/>
            <a:headEnd/>
            <a:tailEnd/>
          </a:ln>
        </p:spPr>
        <p:txBody>
          <a:bodyPr>
            <a:spAutoFit/>
          </a:bodyPr>
          <a:lstStyle/>
          <a:p>
            <a:pPr>
              <a:spcBef>
                <a:spcPct val="50000"/>
              </a:spcBef>
            </a:pPr>
            <a:r>
              <a:rPr lang="en-US" sz="4600" dirty="0" smtClean="0">
                <a:solidFill>
                  <a:schemeClr val="accent1"/>
                </a:solidFill>
                <a:latin typeface="+mj-lt"/>
              </a:rPr>
              <a:t>How do scientists keep records?</a:t>
            </a:r>
            <a:endParaRPr lang="en-US" sz="4600" dirty="0">
              <a:solidFill>
                <a:schemeClr val="accent1"/>
              </a:solidFill>
              <a:latin typeface="+mj-lt"/>
            </a:endParaRPr>
          </a:p>
        </p:txBody>
      </p:sp>
      <p:sp>
        <p:nvSpPr>
          <p:cNvPr id="3" name="Text Placeholder 5"/>
          <p:cNvSpPr txBox="1">
            <a:spLocks/>
          </p:cNvSpPr>
          <p:nvPr/>
        </p:nvSpPr>
        <p:spPr bwMode="auto">
          <a:xfrm>
            <a:off x="381000" y="1447800"/>
            <a:ext cx="5257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Scientists keep careful records of their investigations in a </a:t>
            </a:r>
            <a:r>
              <a:rPr lang="en-US" sz="2400" u="sng" dirty="0" smtClean="0">
                <a:latin typeface="+mn-lt"/>
              </a:rPr>
              <a:t>journal</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Scientists record their </a:t>
            </a:r>
            <a:r>
              <a:rPr kumimoji="0" lang="en-US" sz="2400" b="0" i="0" u="sng" strike="noStrike" kern="1200" cap="none" spc="0" normalizeH="0" baseline="0" noProof="0" dirty="0" smtClean="0">
                <a:ln>
                  <a:noFill/>
                </a:ln>
                <a:solidFill>
                  <a:schemeClr val="tx1"/>
                </a:solidFill>
                <a:effectLst/>
                <a:uLnTx/>
                <a:uFillTx/>
                <a:latin typeface="+mn-lt"/>
                <a:ea typeface="+mn-ea"/>
                <a:cs typeface="+mn-cs"/>
              </a:rPr>
              <a:t>prediction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Scientists carefully describe their </a:t>
            </a:r>
            <a:r>
              <a:rPr lang="en-US" sz="2400" u="sng" dirty="0" smtClean="0">
                <a:latin typeface="+mn-lt"/>
              </a:rPr>
              <a:t>procedures </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Scientists record their</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sng" strike="noStrike" kern="1200" cap="none" spc="0" normalizeH="0" noProof="0" dirty="0" smtClean="0">
                <a:ln>
                  <a:noFill/>
                </a:ln>
                <a:solidFill>
                  <a:schemeClr val="tx1"/>
                </a:solidFill>
                <a:effectLst/>
                <a:uLnTx/>
                <a:uFillTx/>
                <a:latin typeface="+mn-lt"/>
                <a:ea typeface="+mn-ea"/>
                <a:cs typeface="+mn-cs"/>
              </a:rPr>
              <a:t>observations</a:t>
            </a:r>
            <a:r>
              <a:rPr kumimoji="0" lang="en-US" sz="2400" b="0" i="0" u="none" strike="noStrike" kern="1200" cap="none" spc="0" normalizeH="0" noProof="0" dirty="0" smtClean="0">
                <a:ln>
                  <a:noFill/>
                </a:ln>
                <a:solidFill>
                  <a:schemeClr val="tx1"/>
                </a:solidFill>
                <a:effectLst/>
                <a:uLnTx/>
                <a:uFillTx/>
                <a:latin typeface="+mn-lt"/>
                <a:ea typeface="+mn-ea"/>
                <a:cs typeface="+mn-cs"/>
              </a:rPr>
              <a:t> and the </a:t>
            </a:r>
            <a:r>
              <a:rPr kumimoji="0" lang="en-US" sz="2400" b="0" i="0" u="sng" strike="noStrike" kern="1200" cap="none" spc="0" normalizeH="0" noProof="0" dirty="0" smtClean="0">
                <a:ln>
                  <a:noFill/>
                </a:ln>
                <a:solidFill>
                  <a:schemeClr val="tx1"/>
                </a:solidFill>
                <a:effectLst/>
                <a:uLnTx/>
                <a:uFillTx/>
                <a:latin typeface="+mn-lt"/>
                <a:ea typeface="+mn-ea"/>
                <a:cs typeface="+mn-cs"/>
              </a:rPr>
              <a:t>data</a:t>
            </a:r>
            <a:r>
              <a:rPr kumimoji="0" lang="en-US" sz="2400" b="0" i="0" u="none" strike="noStrike" kern="1200" cap="none" spc="0" normalizeH="0" noProof="0" dirty="0" smtClean="0">
                <a:ln>
                  <a:noFill/>
                </a:ln>
                <a:solidFill>
                  <a:schemeClr val="tx1"/>
                </a:solidFill>
                <a:effectLst/>
                <a:uLnTx/>
                <a:uFillTx/>
                <a:latin typeface="+mn-lt"/>
                <a:ea typeface="+mn-ea"/>
                <a:cs typeface="+mn-cs"/>
              </a:rPr>
              <a:t> that they collect</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baseline="0" dirty="0" smtClean="0">
                <a:latin typeface="+mn-lt"/>
              </a:rPr>
              <a:t>Scientists</a:t>
            </a:r>
            <a:r>
              <a:rPr lang="en-US" sz="2400" dirty="0" smtClean="0">
                <a:latin typeface="+mn-lt"/>
              </a:rPr>
              <a:t> jot down notes about  observations they are curious about, what they might like to do in the future, and other thoughts that they have while doing their investigation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5638800" y="1600200"/>
            <a:ext cx="2895600" cy="411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7962900" y="5181600"/>
            <a:ext cx="1181100" cy="904875"/>
          </a:xfrm>
          <a:prstGeom prst="rect">
            <a:avLst/>
          </a:prstGeom>
          <a:noFill/>
          <a:ln w="9525">
            <a:noFill/>
            <a:miter lim="800000"/>
            <a:headEnd/>
            <a:tailEnd/>
          </a:ln>
          <a:effectLst/>
        </p:spPr>
      </p:pic>
      <p:sp>
        <p:nvSpPr>
          <p:cNvPr id="9" name="TextBox 8"/>
          <p:cNvSpPr txBox="1"/>
          <p:nvPr/>
        </p:nvSpPr>
        <p:spPr>
          <a:xfrm>
            <a:off x="5715000" y="1676400"/>
            <a:ext cx="2667000" cy="3970318"/>
          </a:xfrm>
          <a:prstGeom prst="rect">
            <a:avLst/>
          </a:prstGeom>
          <a:noFill/>
        </p:spPr>
        <p:txBody>
          <a:bodyPr wrap="square" rtlCol="0">
            <a:spAutoFit/>
          </a:bodyPr>
          <a:lstStyle/>
          <a:p>
            <a:r>
              <a:rPr lang="en-US" dirty="0" smtClean="0"/>
              <a:t>Science Journal</a:t>
            </a:r>
          </a:p>
          <a:p>
            <a:endParaRPr lang="en-US" dirty="0" smtClean="0"/>
          </a:p>
          <a:p>
            <a:r>
              <a:rPr lang="en-US" dirty="0" smtClean="0"/>
              <a:t>Date: 9-1-2011</a:t>
            </a:r>
          </a:p>
          <a:p>
            <a:endParaRPr lang="en-US" dirty="0" smtClean="0"/>
          </a:p>
          <a:p>
            <a:r>
              <a:rPr lang="en-US" dirty="0" smtClean="0"/>
              <a:t>Hypothesis: Heartbeat will increase when aerobic activity is done</a:t>
            </a:r>
          </a:p>
          <a:p>
            <a:endParaRPr lang="en-US" dirty="0" smtClean="0"/>
          </a:p>
          <a:p>
            <a:r>
              <a:rPr lang="en-US" dirty="0" smtClean="0"/>
              <a:t>Procedure:</a:t>
            </a:r>
          </a:p>
          <a:p>
            <a:pPr marL="342900" indent="-342900">
              <a:buAutoNum type="arabicPeriod"/>
            </a:pPr>
            <a:r>
              <a:rPr lang="en-US" dirty="0" smtClean="0"/>
              <a:t>Select a group of 5 boys, all 11 years old</a:t>
            </a:r>
          </a:p>
          <a:p>
            <a:pPr marL="342900" indent="-342900">
              <a:buAutoNum type="arabicPeriod"/>
            </a:pPr>
            <a:r>
              <a:rPr lang="en-US" dirty="0" smtClean="0"/>
              <a:t>Have the boys stand still for 5 minutes</a:t>
            </a:r>
          </a:p>
          <a:p>
            <a:pPr marL="342900" indent="-342900">
              <a:buAutoNum type="arabicPeriod"/>
            </a:pPr>
            <a:r>
              <a:rPr lang="en-US" dirty="0" smtClean="0"/>
              <a:t>Take their pulse by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381000" y="609600"/>
            <a:ext cx="8229600" cy="1508105"/>
          </a:xfrm>
          <a:prstGeom prst="rect">
            <a:avLst/>
          </a:prstGeom>
          <a:noFill/>
          <a:ln w="9525">
            <a:solidFill>
              <a:schemeClr val="bg1"/>
            </a:solidFill>
            <a:miter lim="800000"/>
            <a:headEnd/>
            <a:tailEnd/>
          </a:ln>
        </p:spPr>
        <p:txBody>
          <a:bodyPr>
            <a:spAutoFit/>
          </a:bodyPr>
          <a:lstStyle/>
          <a:p>
            <a:pPr>
              <a:spcBef>
                <a:spcPct val="50000"/>
              </a:spcBef>
            </a:pPr>
            <a:r>
              <a:rPr lang="en-US" sz="4600" dirty="0" smtClean="0">
                <a:solidFill>
                  <a:schemeClr val="accent1"/>
                </a:solidFill>
                <a:latin typeface="+mj-lt"/>
              </a:rPr>
              <a:t>How do scientists collect and organize data?</a:t>
            </a:r>
            <a:endParaRPr lang="en-US" sz="4600" dirty="0">
              <a:solidFill>
                <a:schemeClr val="accent1"/>
              </a:solidFill>
              <a:latin typeface="+mj-lt"/>
            </a:endParaRPr>
          </a:p>
        </p:txBody>
      </p:sp>
      <p:sp>
        <p:nvSpPr>
          <p:cNvPr id="3" name="Text Placeholder 5"/>
          <p:cNvSpPr txBox="1">
            <a:spLocks/>
          </p:cNvSpPr>
          <p:nvPr/>
        </p:nvSpPr>
        <p:spPr bwMode="auto">
          <a:xfrm>
            <a:off x="533400" y="2057400"/>
            <a:ext cx="5257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Data provides clues to help scientists figure out the answer to their question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Scientists keep careful records of their data in their journal</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Data is recorded on</a:t>
            </a:r>
            <a:r>
              <a:rPr kumimoji="0" lang="en-US" sz="2400" b="0" i="0" u="none" strike="noStrike" kern="1200" cap="none" spc="0" normalizeH="0" noProof="0" dirty="0" smtClean="0">
                <a:ln>
                  <a:noFill/>
                </a:ln>
                <a:solidFill>
                  <a:schemeClr val="tx1"/>
                </a:solidFill>
                <a:effectLst/>
                <a:uLnTx/>
                <a:uFillTx/>
                <a:latin typeface="+mn-lt"/>
                <a:ea typeface="+mn-ea"/>
                <a:cs typeface="+mn-cs"/>
              </a:rPr>
              <a:t> a spread sheet right away</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baseline="0" dirty="0" smtClean="0">
                <a:latin typeface="+mn-lt"/>
              </a:rPr>
              <a:t>Data</a:t>
            </a:r>
            <a:r>
              <a:rPr lang="en-US" sz="2400" dirty="0" smtClean="0">
                <a:latin typeface="+mn-lt"/>
              </a:rPr>
              <a:t> is recorded even if the scientist thinks that it may be wrong</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Data</a:t>
            </a:r>
            <a:r>
              <a:rPr kumimoji="0" lang="en-US" sz="2400" b="0" i="0" u="none" strike="noStrike" kern="1200" cap="none" spc="0" normalizeH="0" noProof="0" dirty="0" smtClean="0">
                <a:ln>
                  <a:noFill/>
                </a:ln>
                <a:solidFill>
                  <a:schemeClr val="tx1"/>
                </a:solidFill>
                <a:effectLst/>
                <a:uLnTx/>
                <a:uFillTx/>
                <a:latin typeface="+mn-lt"/>
                <a:ea typeface="+mn-ea"/>
                <a:cs typeface="+mn-cs"/>
              </a:rPr>
              <a:t> must include both numbers and units of measure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Table 3"/>
          <p:cNvGraphicFramePr>
            <a:graphicFrameLocks noGrp="1"/>
          </p:cNvGraphicFramePr>
          <p:nvPr/>
        </p:nvGraphicFramePr>
        <p:xfrm>
          <a:off x="5791200" y="2362200"/>
          <a:ext cx="2895600" cy="2407920"/>
        </p:xfrm>
        <a:graphic>
          <a:graphicData uri="http://schemas.openxmlformats.org/drawingml/2006/table">
            <a:tbl>
              <a:tblPr firstRow="1" bandRow="1">
                <a:tableStyleId>{5C22544A-7EE6-4342-B048-85BDC9FD1C3A}</a:tableStyleId>
              </a:tblPr>
              <a:tblGrid>
                <a:gridCol w="685800"/>
                <a:gridCol w="1066800"/>
                <a:gridCol w="1143000"/>
              </a:tblGrid>
              <a:tr h="274320">
                <a:tc>
                  <a:txBody>
                    <a:bodyPr/>
                    <a:lstStyle/>
                    <a:p>
                      <a:r>
                        <a:rPr lang="en-US" sz="1600" dirty="0" smtClean="0"/>
                        <a:t>Trial</a:t>
                      </a:r>
                      <a:endParaRPr lang="en-US" sz="1600" dirty="0"/>
                    </a:p>
                  </a:txBody>
                  <a:tcPr/>
                </a:tc>
                <a:tc>
                  <a:txBody>
                    <a:bodyPr/>
                    <a:lstStyle/>
                    <a:p>
                      <a:r>
                        <a:rPr lang="en-US" sz="1600" dirty="0" smtClean="0"/>
                        <a:t>Standing Still</a:t>
                      </a:r>
                      <a:endParaRPr lang="en-US" sz="1600" dirty="0"/>
                    </a:p>
                  </a:txBody>
                  <a:tcPr/>
                </a:tc>
                <a:tc>
                  <a:txBody>
                    <a:bodyPr/>
                    <a:lstStyle/>
                    <a:p>
                      <a:r>
                        <a:rPr lang="en-US" sz="1600" dirty="0" smtClean="0"/>
                        <a:t>Running in Place</a:t>
                      </a:r>
                      <a:endParaRPr lang="en-US" sz="1600" dirty="0"/>
                    </a:p>
                  </a:txBody>
                  <a:tcPr/>
                </a:tc>
              </a:tr>
              <a:tr h="268393">
                <a:tc>
                  <a:txBody>
                    <a:bodyPr/>
                    <a:lstStyle/>
                    <a:p>
                      <a:r>
                        <a:rPr lang="en-US" dirty="0" smtClean="0"/>
                        <a:t>1</a:t>
                      </a:r>
                      <a:endParaRPr lang="en-US" dirty="0"/>
                    </a:p>
                  </a:txBody>
                  <a:tcPr/>
                </a:tc>
                <a:tc>
                  <a:txBody>
                    <a:bodyPr/>
                    <a:lstStyle/>
                    <a:p>
                      <a:r>
                        <a:rPr lang="en-US" dirty="0" smtClean="0"/>
                        <a:t>75 BPM</a:t>
                      </a:r>
                    </a:p>
                  </a:txBody>
                  <a:tcPr/>
                </a:tc>
                <a:tc>
                  <a:txBody>
                    <a:bodyPr/>
                    <a:lstStyle/>
                    <a:p>
                      <a:r>
                        <a:rPr lang="en-US" dirty="0" smtClean="0"/>
                        <a:t>89 BPM</a:t>
                      </a:r>
                      <a:endParaRPr lang="en-US" dirty="0"/>
                    </a:p>
                  </a:txBody>
                  <a:tcPr/>
                </a:tc>
              </a:tr>
              <a:tr h="268393">
                <a:tc>
                  <a:txBody>
                    <a:bodyPr/>
                    <a:lstStyle/>
                    <a:p>
                      <a:r>
                        <a:rPr lang="en-US" dirty="0" smtClean="0"/>
                        <a:t>2</a:t>
                      </a:r>
                      <a:endParaRPr lang="en-US" dirty="0"/>
                    </a:p>
                  </a:txBody>
                  <a:tcPr/>
                </a:tc>
                <a:tc>
                  <a:txBody>
                    <a:bodyPr/>
                    <a:lstStyle/>
                    <a:p>
                      <a:r>
                        <a:rPr lang="en-US" dirty="0" smtClean="0"/>
                        <a:t>77 BPM</a:t>
                      </a:r>
                      <a:endParaRPr lang="en-US" dirty="0"/>
                    </a:p>
                  </a:txBody>
                  <a:tcPr/>
                </a:tc>
                <a:tc>
                  <a:txBody>
                    <a:bodyPr/>
                    <a:lstStyle/>
                    <a:p>
                      <a:r>
                        <a:rPr lang="en-US" dirty="0" smtClean="0"/>
                        <a:t>92 BPM</a:t>
                      </a:r>
                      <a:endParaRPr lang="en-US" dirty="0"/>
                    </a:p>
                  </a:txBody>
                  <a:tcPr/>
                </a:tc>
              </a:tr>
              <a:tr h="268393">
                <a:tc>
                  <a:txBody>
                    <a:bodyPr/>
                    <a:lstStyle/>
                    <a:p>
                      <a:r>
                        <a:rPr lang="en-US" dirty="0" smtClean="0"/>
                        <a:t>3</a:t>
                      </a:r>
                      <a:endParaRPr lang="en-US" dirty="0"/>
                    </a:p>
                  </a:txBody>
                  <a:tcPr/>
                </a:tc>
                <a:tc>
                  <a:txBody>
                    <a:bodyPr/>
                    <a:lstStyle/>
                    <a:p>
                      <a:r>
                        <a:rPr lang="en-US" dirty="0" smtClean="0"/>
                        <a:t>74 BPM</a:t>
                      </a:r>
                      <a:endParaRPr lang="en-US" dirty="0"/>
                    </a:p>
                  </a:txBody>
                  <a:tcPr/>
                </a:tc>
                <a:tc>
                  <a:txBody>
                    <a:bodyPr/>
                    <a:lstStyle/>
                    <a:p>
                      <a:r>
                        <a:rPr lang="en-US" dirty="0" smtClean="0"/>
                        <a:t>88 BPM</a:t>
                      </a:r>
                      <a:endParaRPr lang="en-US" dirty="0"/>
                    </a:p>
                  </a:txBody>
                  <a:tcPr/>
                </a:tc>
              </a:tr>
              <a:tr h="268393">
                <a:tc>
                  <a:txBody>
                    <a:bodyPr/>
                    <a:lstStyle/>
                    <a:p>
                      <a:r>
                        <a:rPr lang="en-US" dirty="0" smtClean="0"/>
                        <a:t>4</a:t>
                      </a:r>
                      <a:endParaRPr lang="en-US" dirty="0"/>
                    </a:p>
                  </a:txBody>
                  <a:tcPr/>
                </a:tc>
                <a:tc>
                  <a:txBody>
                    <a:bodyPr/>
                    <a:lstStyle/>
                    <a:p>
                      <a:r>
                        <a:rPr lang="en-US" dirty="0" smtClean="0"/>
                        <a:t>80 BPM</a:t>
                      </a:r>
                      <a:endParaRPr lang="en-US" dirty="0"/>
                    </a:p>
                  </a:txBody>
                  <a:tcPr/>
                </a:tc>
                <a:tc>
                  <a:txBody>
                    <a:bodyPr/>
                    <a:lstStyle/>
                    <a:p>
                      <a:r>
                        <a:rPr lang="en-US" dirty="0" smtClean="0"/>
                        <a:t>87 BPM</a:t>
                      </a:r>
                      <a:endParaRPr lang="en-US" dirty="0"/>
                    </a:p>
                  </a:txBody>
                  <a:tcPr/>
                </a:tc>
              </a:tr>
              <a:tr h="268393">
                <a:tc>
                  <a:txBody>
                    <a:bodyPr/>
                    <a:lstStyle/>
                    <a:p>
                      <a:r>
                        <a:rPr lang="en-US" dirty="0" smtClean="0"/>
                        <a:t>5</a:t>
                      </a:r>
                      <a:endParaRPr lang="en-US" dirty="0"/>
                    </a:p>
                  </a:txBody>
                  <a:tcPr/>
                </a:tc>
                <a:tc>
                  <a:txBody>
                    <a:bodyPr/>
                    <a:lstStyle/>
                    <a:p>
                      <a:r>
                        <a:rPr lang="en-US" dirty="0" smtClean="0"/>
                        <a:t>78 BPM</a:t>
                      </a:r>
                      <a:endParaRPr lang="en-US" dirty="0"/>
                    </a:p>
                  </a:txBody>
                  <a:tcPr/>
                </a:tc>
                <a:tc>
                  <a:txBody>
                    <a:bodyPr/>
                    <a:lstStyle/>
                    <a:p>
                      <a:r>
                        <a:rPr lang="en-US" dirty="0" smtClean="0"/>
                        <a:t>95 BPM</a:t>
                      </a:r>
                      <a:endParaRPr lang="en-US" dirty="0"/>
                    </a:p>
                  </a:txBody>
                  <a:tcPr/>
                </a:tc>
              </a:tr>
            </a:tbl>
          </a:graphicData>
        </a:graphic>
      </p:graphicFrame>
      <p:sp>
        <p:nvSpPr>
          <p:cNvPr id="5" name="TextBox 4"/>
          <p:cNvSpPr txBox="1"/>
          <p:nvPr/>
        </p:nvSpPr>
        <p:spPr>
          <a:xfrm>
            <a:off x="5638800" y="1600200"/>
            <a:ext cx="3124200" cy="646331"/>
          </a:xfrm>
          <a:prstGeom prst="rect">
            <a:avLst/>
          </a:prstGeom>
          <a:noFill/>
        </p:spPr>
        <p:txBody>
          <a:bodyPr wrap="square" rtlCol="0">
            <a:spAutoFit/>
          </a:bodyPr>
          <a:lstStyle/>
          <a:p>
            <a:pPr algn="ctr"/>
            <a:r>
              <a:rPr lang="en-US" dirty="0" smtClean="0"/>
              <a:t>How does aerobic activity affect heartbeat?</a:t>
            </a:r>
            <a:endParaRPr lang="en-US" dirty="0"/>
          </a:p>
        </p:txBody>
      </p:sp>
      <p:sp>
        <p:nvSpPr>
          <p:cNvPr id="6" name="TextBox 5"/>
          <p:cNvSpPr txBox="1"/>
          <p:nvPr/>
        </p:nvSpPr>
        <p:spPr>
          <a:xfrm>
            <a:off x="5638800" y="4953000"/>
            <a:ext cx="3200400" cy="1477328"/>
          </a:xfrm>
          <a:prstGeom prst="rect">
            <a:avLst/>
          </a:prstGeom>
          <a:noFill/>
        </p:spPr>
        <p:txBody>
          <a:bodyPr wrap="square" rtlCol="0">
            <a:spAutoFit/>
          </a:bodyPr>
          <a:lstStyle/>
          <a:p>
            <a:pPr algn="ctr"/>
            <a:r>
              <a:rPr lang="en-US" dirty="0" smtClean="0">
                <a:solidFill>
                  <a:srgbClr val="0070C0"/>
                </a:solidFill>
              </a:rPr>
              <a:t>The CONTROL GROUP , the group standing still, is used for comparison when the test variable, running in place,  is changed. </a:t>
            </a:r>
            <a:endParaRPr lang="en-US" dirty="0">
              <a:solidFill>
                <a:srgbClr val="0070C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3904</TotalTime>
  <Words>2265</Words>
  <Application>Microsoft Office PowerPoint</Application>
  <PresentationFormat>On-screen Show (4:3)</PresentationFormat>
  <Paragraphs>271</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Elementary Science</vt:lpstr>
      <vt:lpstr>SC.5.N.1.1</vt:lpstr>
      <vt:lpstr>What do scientists do?</vt:lpstr>
      <vt:lpstr>What is a scientific question?</vt:lpstr>
      <vt:lpstr>Slide 5</vt:lpstr>
      <vt:lpstr>Slide 6</vt:lpstr>
      <vt:lpstr>Summarizing</vt:lpstr>
      <vt:lpstr>Slide 8</vt:lpstr>
      <vt:lpstr>Slide 9</vt:lpstr>
      <vt:lpstr>Slide 10</vt:lpstr>
      <vt:lpstr>Slide 11</vt:lpstr>
      <vt:lpstr>Slide 12</vt:lpstr>
      <vt:lpstr>Slide 13</vt:lpstr>
      <vt:lpstr>Summarizing</vt:lpstr>
      <vt:lpstr>Slide 15</vt:lpstr>
      <vt:lpstr>Slide 16</vt:lpstr>
      <vt:lpstr>Slide 17</vt:lpstr>
      <vt:lpstr>Slide 18</vt:lpstr>
      <vt:lpstr>Slide 19</vt:lpstr>
      <vt:lpstr>Slide 20</vt:lpstr>
      <vt:lpstr>Slide 21</vt:lpstr>
      <vt:lpstr>Slide 22</vt:lpstr>
      <vt:lpstr>Summarizing</vt:lpstr>
      <vt:lpstr>Slide 24</vt:lpstr>
      <vt:lpstr>Slide 25</vt:lpstr>
      <vt:lpstr>Slide 26</vt:lpstr>
      <vt:lpstr>Slide 27</vt:lpstr>
      <vt:lpstr>Check your Answers</vt:lpstr>
      <vt:lpstr>Summarizing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linda.vendur</dc:creator>
  <cp:lastModifiedBy>polly.burkhart</cp:lastModifiedBy>
  <cp:revision>387</cp:revision>
  <dcterms:created xsi:type="dcterms:W3CDTF">2009-01-20T16:21:40Z</dcterms:created>
  <dcterms:modified xsi:type="dcterms:W3CDTF">2012-01-26T20:45:20Z</dcterms:modified>
</cp:coreProperties>
</file>