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66" r:id="rId2"/>
    <p:sldId id="359" r:id="rId3"/>
    <p:sldId id="391" r:id="rId4"/>
    <p:sldId id="416" r:id="rId5"/>
    <p:sldId id="417" r:id="rId6"/>
    <p:sldId id="424" r:id="rId7"/>
    <p:sldId id="418" r:id="rId8"/>
    <p:sldId id="419" r:id="rId9"/>
    <p:sldId id="420" r:id="rId10"/>
    <p:sldId id="421" r:id="rId11"/>
    <p:sldId id="423" r:id="rId12"/>
    <p:sldId id="400" r:id="rId13"/>
    <p:sldId id="401" r:id="rId14"/>
    <p:sldId id="402" r:id="rId15"/>
    <p:sldId id="408" r:id="rId16"/>
    <p:sldId id="403" r:id="rId17"/>
    <p:sldId id="409" r:id="rId18"/>
    <p:sldId id="410" r:id="rId19"/>
    <p:sldId id="411" r:id="rId20"/>
    <p:sldId id="412" r:id="rId21"/>
    <p:sldId id="413" r:id="rId22"/>
    <p:sldId id="414" r:id="rId23"/>
    <p:sldId id="415" r:id="rId24"/>
    <p:sldId id="406"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9900"/>
    <a:srgbClr val="0000FF"/>
    <a:srgbClr val="FBFCC8"/>
    <a:srgbClr val="F6E998"/>
    <a:srgbClr val="996633"/>
    <a:srgbClr val="CCFF99"/>
    <a:srgbClr val="686E6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79052" autoAdjust="0"/>
  </p:normalViewPr>
  <p:slideViewPr>
    <p:cSldViewPr>
      <p:cViewPr varScale="1">
        <p:scale>
          <a:sx n="58" d="100"/>
          <a:sy n="58" d="100"/>
        </p:scale>
        <p:origin x="-8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CBD8E068-6AE3-4DDF-BD15-EDE9E3E2BB14}" type="datetimeFigureOut">
              <a:rPr lang="en-US"/>
              <a:pPr>
                <a:defRPr/>
              </a:pPr>
              <a:t>11/28/2011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2CB6B1B-FC25-4C08-A8DA-C7B1E1FA41B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55D5FBAA-8CD7-48DA-966B-4136B8DB4709}" type="datetimeFigureOut">
              <a:rPr lang="en-US"/>
              <a:pPr>
                <a:defRPr/>
              </a:pPr>
              <a:t>11/28/2011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440F13EE-4DF7-4EEE-B5A5-D807D1A2B43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Benchmark Clarifications </a:t>
            </a:r>
          </a:p>
          <a:p>
            <a:r>
              <a:rPr lang="en-US" sz="1200" kern="1200" baseline="0" dirty="0" smtClean="0">
                <a:solidFill>
                  <a:schemeClr val="tx1"/>
                </a:solidFill>
                <a:latin typeface="+mn-lt"/>
                <a:ea typeface="+mn-ea"/>
                <a:cs typeface="+mn-cs"/>
              </a:rPr>
              <a:t>Students will explain that electrical energy can be transformed into heat, light, and/or sound energy, as well as the energy of motion. </a:t>
            </a:r>
          </a:p>
          <a:p>
            <a:r>
              <a:rPr lang="en-US" sz="1200" kern="1200" baseline="0" dirty="0" smtClean="0">
                <a:solidFill>
                  <a:schemeClr val="tx1"/>
                </a:solidFill>
                <a:latin typeface="+mn-lt"/>
                <a:ea typeface="+mn-ea"/>
                <a:cs typeface="+mn-cs"/>
              </a:rPr>
              <a:t>Students will explain that energy from the Sun can be used to heat objects, and that when sunlight is not present, heat may be lost. </a:t>
            </a:r>
          </a:p>
          <a:p>
            <a:r>
              <a:rPr lang="en-US" sz="1200" kern="1200" baseline="0" dirty="0" smtClean="0">
                <a:solidFill>
                  <a:schemeClr val="tx1"/>
                </a:solidFill>
                <a:latin typeface="+mn-lt"/>
                <a:ea typeface="+mn-ea"/>
                <a:cs typeface="+mn-cs"/>
              </a:rPr>
              <a:t>Students will identify the flow of heat between hot and cold objects and/or that heat may cause objects to change temperature. </a:t>
            </a:r>
          </a:p>
          <a:p>
            <a:r>
              <a:rPr lang="en-US" sz="1200" kern="1200" baseline="0" dirty="0" smtClean="0">
                <a:solidFill>
                  <a:schemeClr val="tx1"/>
                </a:solidFill>
                <a:latin typeface="+mn-lt"/>
                <a:ea typeface="+mn-ea"/>
                <a:cs typeface="+mn-cs"/>
              </a:rPr>
              <a:t>Students will identify common materials that conduct heat well or poorly. </a:t>
            </a:r>
          </a:p>
          <a:p>
            <a:r>
              <a:rPr lang="en-US" sz="1200" kern="1200" baseline="0" dirty="0" smtClean="0">
                <a:solidFill>
                  <a:schemeClr val="tx1"/>
                </a:solidFill>
                <a:latin typeface="+mn-lt"/>
                <a:ea typeface="+mn-ea"/>
                <a:cs typeface="+mn-cs"/>
              </a:rPr>
              <a:t>Students will explain that an electrically charged object can attract an uncharged object and/or either attract or repel another charged object without any contact between the objects. </a:t>
            </a:r>
          </a:p>
          <a:p>
            <a:r>
              <a:rPr lang="en-US" sz="1200" kern="1200" baseline="0" dirty="0" smtClean="0">
                <a:solidFill>
                  <a:schemeClr val="tx1"/>
                </a:solidFill>
                <a:latin typeface="+mn-lt"/>
                <a:ea typeface="+mn-ea"/>
                <a:cs typeface="+mn-cs"/>
              </a:rPr>
              <a:t>Students will determine that the flow of electricity requires a closed circuit. </a:t>
            </a:r>
          </a:p>
          <a:p>
            <a:r>
              <a:rPr lang="en-US" sz="1200" kern="1200" baseline="0" dirty="0" smtClean="0">
                <a:solidFill>
                  <a:schemeClr val="tx1"/>
                </a:solidFill>
                <a:latin typeface="+mn-lt"/>
                <a:ea typeface="+mn-ea"/>
                <a:cs typeface="+mn-cs"/>
              </a:rPr>
              <a:t>Students will identify and/or classify materials that conduct electricity and materials that do not. </a:t>
            </a:r>
          </a:p>
          <a:p>
            <a:r>
              <a:rPr lang="en-US" sz="1200" b="1" kern="1200" baseline="0" dirty="0" smtClean="0">
                <a:solidFill>
                  <a:schemeClr val="tx1"/>
                </a:solidFill>
                <a:latin typeface="+mn-lt"/>
                <a:ea typeface="+mn-ea"/>
                <a:cs typeface="+mn-cs"/>
              </a:rPr>
              <a:t>Content Limits </a:t>
            </a:r>
          </a:p>
          <a:p>
            <a:r>
              <a:rPr lang="en-US" sz="1200" kern="1200" baseline="0" dirty="0" smtClean="0">
                <a:solidFill>
                  <a:schemeClr val="tx1"/>
                </a:solidFill>
                <a:latin typeface="+mn-lt"/>
                <a:ea typeface="+mn-ea"/>
                <a:cs typeface="+mn-cs"/>
              </a:rPr>
              <a:t>Items will not assess parallel and series circuits. </a:t>
            </a:r>
          </a:p>
          <a:p>
            <a:r>
              <a:rPr lang="en-US" sz="1200" kern="1200" baseline="0" dirty="0" smtClean="0">
                <a:solidFill>
                  <a:schemeClr val="tx1"/>
                </a:solidFill>
                <a:latin typeface="+mn-lt"/>
                <a:ea typeface="+mn-ea"/>
                <a:cs typeface="+mn-cs"/>
              </a:rPr>
              <a:t>Items assessing electricity will not refer to electrons or the movement of electrons in producing electrical charge. </a:t>
            </a:r>
          </a:p>
          <a:p>
            <a:r>
              <a:rPr lang="en-US" sz="1200" kern="1200" baseline="0" dirty="0" smtClean="0">
                <a:solidFill>
                  <a:schemeClr val="tx1"/>
                </a:solidFill>
                <a:latin typeface="+mn-lt"/>
                <a:ea typeface="+mn-ea"/>
                <a:cs typeface="+mn-cs"/>
              </a:rPr>
              <a:t>Items that refer to positive and negative charges in attraction and repulsion properties must be in the context of static electricity. </a:t>
            </a:r>
          </a:p>
          <a:p>
            <a:r>
              <a:rPr lang="en-US" sz="1200" kern="1200" baseline="0" dirty="0" smtClean="0">
                <a:solidFill>
                  <a:schemeClr val="tx1"/>
                </a:solidFill>
                <a:latin typeface="+mn-lt"/>
                <a:ea typeface="+mn-ea"/>
                <a:cs typeface="+mn-cs"/>
              </a:rPr>
              <a:t>Items will not use more than two energy conversions.  </a:t>
            </a:r>
          </a:p>
          <a:p>
            <a:r>
              <a:rPr lang="en-US" sz="1200" b="1" kern="1200" baseline="0" dirty="0" smtClean="0">
                <a:solidFill>
                  <a:schemeClr val="tx1"/>
                </a:solidFill>
                <a:latin typeface="+mn-lt"/>
                <a:ea typeface="+mn-ea"/>
                <a:cs typeface="+mn-cs"/>
              </a:rPr>
              <a:t>Stimulus Attribute </a:t>
            </a:r>
          </a:p>
          <a:p>
            <a:r>
              <a:rPr lang="en-US" sz="1200" kern="1200" baseline="0" dirty="0" smtClean="0">
                <a:solidFill>
                  <a:schemeClr val="tx1"/>
                </a:solidFill>
                <a:latin typeface="+mn-lt"/>
                <a:ea typeface="+mn-ea"/>
                <a:cs typeface="+mn-cs"/>
              </a:rPr>
              <a:t>Scenarios are limited to </a:t>
            </a:r>
            <a:r>
              <a:rPr lang="en-US" sz="1200" kern="1200" baseline="0" dirty="0" err="1" smtClean="0">
                <a:solidFill>
                  <a:schemeClr val="tx1"/>
                </a:solidFill>
                <a:latin typeface="+mn-lt"/>
                <a:ea typeface="+mn-ea"/>
                <a:cs typeface="+mn-cs"/>
              </a:rPr>
              <a:t>abiotic</a:t>
            </a:r>
            <a:r>
              <a:rPr lang="en-US" sz="1200" kern="1200" baseline="0" dirty="0" smtClean="0">
                <a:solidFill>
                  <a:schemeClr val="tx1"/>
                </a:solidFill>
                <a:latin typeface="+mn-lt"/>
                <a:ea typeface="+mn-ea"/>
                <a:cs typeface="+mn-cs"/>
              </a:rPr>
              <a:t> systems. </a:t>
            </a:r>
          </a:p>
          <a:p>
            <a:r>
              <a:rPr lang="en-US" sz="1200" kern="1200" baseline="0" dirty="0" smtClean="0">
                <a:solidFill>
                  <a:schemeClr val="tx1"/>
                </a:solidFill>
                <a:latin typeface="+mn-lt"/>
                <a:ea typeface="+mn-ea"/>
                <a:cs typeface="+mn-cs"/>
              </a:rPr>
              <a:t>Scenarios referring to energy from the Sun will not use the term </a:t>
            </a:r>
            <a:r>
              <a:rPr lang="en-US" sz="1200" i="1" kern="1200" baseline="0" dirty="0" smtClean="0">
                <a:solidFill>
                  <a:schemeClr val="tx1"/>
                </a:solidFill>
                <a:latin typeface="+mn-lt"/>
                <a:ea typeface="+mn-ea"/>
                <a:cs typeface="+mn-cs"/>
              </a:rPr>
              <a:t>radiant. </a:t>
            </a:r>
            <a:endParaRPr lang="en-US" sz="1200" b="1"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allowing</a:t>
            </a:r>
            <a:r>
              <a:rPr lang="en-US" baseline="0" dirty="0" smtClean="0"/>
              <a:t> partners to discuss, go back to the slides and review/check answers.</a:t>
            </a:r>
          </a:p>
          <a:p>
            <a:endParaRPr lang="en-US" baseline="0" dirty="0" smtClean="0"/>
          </a:p>
          <a:p>
            <a:r>
              <a:rPr lang="en-US" baseline="0" dirty="0" smtClean="0"/>
              <a:t>Open/Closed Circuits – slide 7</a:t>
            </a:r>
          </a:p>
          <a:p>
            <a:endParaRPr lang="en-US" baseline="0" dirty="0" smtClean="0"/>
          </a:p>
          <a:p>
            <a:r>
              <a:rPr lang="en-US" baseline="0" dirty="0" smtClean="0"/>
              <a:t>Conductors/Insulators – slide 8</a:t>
            </a:r>
          </a:p>
          <a:p>
            <a:endParaRPr lang="en-US" baseline="0" dirty="0" smtClean="0"/>
          </a:p>
          <a:p>
            <a:r>
              <a:rPr lang="en-US" baseline="0" dirty="0" smtClean="0"/>
              <a:t>Flow of heat – slide 9</a:t>
            </a: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15</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17</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19</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0F13EE-4DF7-4EEE-B5A5-D807D1A2B432}"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Discuss</a:t>
            </a:r>
            <a:r>
              <a:rPr lang="en-US" b="0" baseline="0" dirty="0" smtClean="0"/>
              <a:t> with class:</a:t>
            </a:r>
          </a:p>
          <a:p>
            <a:endParaRPr lang="en-US" b="0" baseline="0" dirty="0" smtClean="0"/>
          </a:p>
          <a:p>
            <a:r>
              <a:rPr lang="en-US" b="0" baseline="0" dirty="0" smtClean="0"/>
              <a:t>*You can r</a:t>
            </a:r>
            <a:r>
              <a:rPr lang="en-US" dirty="0" smtClean="0"/>
              <a:t>ub a balloon on your hair. This removes some of the electrons from your hair and gives the balloon a slight negative charge. Now put the balloon against a wall. It will stick (if the weather is dry) since the negative charges in the balloon will re-orient the atoms of the wall, and a weak electrical force will hold the balloon in place on the wall. Opposite</a:t>
            </a:r>
            <a:r>
              <a:rPr lang="en-US" baseline="0" dirty="0" smtClean="0"/>
              <a:t> charges attract. </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t>
            </a:r>
            <a:r>
              <a:rPr lang="en-US" dirty="0" smtClean="0"/>
              <a:t>Charge a plastic comb with static electricity from your hair and use it to bend a stream of water. Again, opposites</a:t>
            </a:r>
            <a:r>
              <a:rPr lang="en-US" baseline="0" dirty="0" smtClean="0"/>
              <a:t> attract.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a:t>
            </a:r>
            <a:r>
              <a:rPr lang="en-US" dirty="0" smtClean="0"/>
              <a:t>Two like-charged balloons hang from a common point from the ceiling. The repulsion effects cause them to hang at an angle from their usual vertical alignment. A plastic tube is charged by rubbing with synthetic fur. The plastic tube is inserted into the space between the balloons, causing even further repulsion.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smtClean="0">
                <a:solidFill>
                  <a:schemeClr val="tx1"/>
                </a:solidFill>
                <a:latin typeface="+mn-lt"/>
                <a:ea typeface="+mn-ea"/>
                <a:cs typeface="+mn-cs"/>
              </a:rPr>
              <a:t>Items that refer to positive and negative charges in attraction and repulsion properties must be in the context of static electricity. </a:t>
            </a:r>
            <a:r>
              <a:rPr lang="en-US" dirty="0" smtClean="0"/>
              <a:t/>
            </a:r>
            <a:br>
              <a:rPr lang="en-US" dirty="0" smtClean="0"/>
            </a:br>
            <a:endParaRPr lang="en-US" dirty="0" smtClean="0"/>
          </a:p>
          <a:p>
            <a:r>
              <a:rPr lang="en-US" dirty="0" smtClean="0"/>
              <a:t/>
            </a:r>
            <a:br>
              <a:rPr lang="en-US" dirty="0" smtClean="0"/>
            </a:br>
            <a:r>
              <a:rPr lang="en-US" dirty="0" smtClean="0"/>
              <a:t/>
            </a:r>
            <a:br>
              <a:rPr lang="en-US" dirty="0" smtClean="0"/>
            </a:br>
            <a:r>
              <a:rPr lang="en-US" dirty="0" smtClean="0"/>
              <a:t> </a:t>
            </a:r>
            <a:br>
              <a:rPr lang="en-US" dirty="0" smtClean="0"/>
            </a:br>
            <a:r>
              <a:rPr lang="en-US" dirty="0" smtClean="0"/>
              <a:t/>
            </a:r>
            <a:br>
              <a:rPr lang="en-US" dirty="0" smtClean="0"/>
            </a:br>
            <a:endParaRPr lang="en-US" b="0"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Partner</a:t>
            </a:r>
            <a:r>
              <a:rPr lang="en-US" baseline="0" dirty="0" smtClean="0"/>
              <a:t> A should say:  Electrical energy can be transformed into heat, light, and sound. Examples: stove, light bulb, telephone</a:t>
            </a:r>
          </a:p>
          <a:p>
            <a:endParaRPr lang="en-US" baseline="0" dirty="0" smtClean="0"/>
          </a:p>
          <a:p>
            <a:r>
              <a:rPr lang="en-US" baseline="0" dirty="0" smtClean="0"/>
              <a:t>Partner B should say:  Attract means to pull on and repel means to push against. Like charges will repel and unlike charges will attract.</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Items will not assess parallel and series circuits. </a:t>
            </a:r>
          </a:p>
          <a:p>
            <a:r>
              <a:rPr lang="en-US" sz="1200" kern="1200" baseline="0" dirty="0" smtClean="0">
                <a:solidFill>
                  <a:schemeClr val="tx1"/>
                </a:solidFill>
                <a:latin typeface="+mn-lt"/>
                <a:ea typeface="+mn-ea"/>
                <a:cs typeface="+mn-cs"/>
              </a:rPr>
              <a:t>Items assessing electricity will not refer to electrons or the movement of electrons in producing electrical charge. </a:t>
            </a:r>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96500BB-9A4E-48C0-AD49-2410B3345FA6}"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9696DA4-BC2B-4F83-81FC-04F4300EDB93}" type="datetimeFigureOut">
              <a:rPr lang="en-US"/>
              <a:pPr>
                <a:defRPr/>
              </a:pPr>
              <a:t>11/28/2011</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F20476D9-3898-42DB-BCAA-732B5145AB2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134A472-1420-495A-BAEC-4D92DA48C058}" type="datetimeFigureOut">
              <a:rPr lang="en-US"/>
              <a:pPr>
                <a:defRPr/>
              </a:pPr>
              <a:t>11/28/2011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1E2CEC4-5A96-4407-942A-72231C7AE52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24BB183-4AB9-4A89-BDD7-BDB8404D032F}" type="datetimeFigureOut">
              <a:rPr lang="en-US"/>
              <a:pPr>
                <a:defRPr/>
              </a:pPr>
              <a:t>11/28/2011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A6867A8-6632-4D55-A8B5-6501D81870A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35163"/>
            <a:ext cx="4038600" cy="4389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056430D-FF18-407A-930F-746568F51867}" type="datetimeFigureOut">
              <a:rPr lang="en-US"/>
              <a:pPr>
                <a:defRPr/>
              </a:pPr>
              <a:t>11/28/2011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D3BB70-731D-4062-BAE5-F74CEAF5A3B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935163"/>
            <a:ext cx="8229600" cy="4389437"/>
          </a:xfrm>
        </p:spPr>
        <p:txBody>
          <a:bodyPr/>
          <a:lstStyle/>
          <a:p>
            <a:pPr lvl="0"/>
            <a:endParaRPr lang="en-US" noProof="0"/>
          </a:p>
        </p:txBody>
      </p:sp>
      <p:sp>
        <p:nvSpPr>
          <p:cNvPr id="4" name="Date Placeholder 9"/>
          <p:cNvSpPr>
            <a:spLocks noGrp="1"/>
          </p:cNvSpPr>
          <p:nvPr>
            <p:ph type="dt" sz="half" idx="10"/>
          </p:nvPr>
        </p:nvSpPr>
        <p:spPr/>
        <p:txBody>
          <a:bodyPr/>
          <a:lstStyle>
            <a:lvl1pPr>
              <a:defRPr/>
            </a:lvl1pPr>
          </a:lstStyle>
          <a:p>
            <a:pPr>
              <a:defRPr/>
            </a:pPr>
            <a:fld id="{E8C7F030-BD93-460A-882E-0E8C68FCB0A5}" type="datetimeFigureOut">
              <a:rPr lang="en-US"/>
              <a:pPr>
                <a:defRPr/>
              </a:pPr>
              <a:t>11/28/2011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0A69AE-5AC8-44CB-A4AA-95EB98E5B4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CC17B18-3413-43C0-84B4-BDF6D7470265}" type="datetimeFigureOut">
              <a:rPr lang="en-US"/>
              <a:pPr>
                <a:defRPr/>
              </a:pPr>
              <a:t>11/28/2011</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0230D9C-7CE9-4557-9900-C18920AA5E9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40ED4D-B525-4EDD-A0FA-F2C1AD1F6A23}" type="datetimeFigureOut">
              <a:rPr lang="en-US"/>
              <a:pPr>
                <a:defRPr/>
              </a:pPr>
              <a:t>11/28/2011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15595F-57C3-4880-BCB5-5DAFF4214BE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51EA952-3E3D-49F8-AD90-6070456C313D}" type="datetimeFigureOut">
              <a:rPr lang="en-US"/>
              <a:pPr>
                <a:defRPr/>
              </a:pPr>
              <a:t>11/28/2011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0459C2F-F126-44FE-B31F-21A8C4EADEC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A1D7989B-A590-4FC6-AD9F-228DD6EC92F4}" type="datetimeFigureOut">
              <a:rPr lang="en-US"/>
              <a:pPr>
                <a:defRPr/>
              </a:pPr>
              <a:t>11/28/2011</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25FE8C9-471B-4BDE-8A96-75D59DE55F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81C95CDE-A5D6-4B1D-9C1A-9C1230ACEF68}" type="datetimeFigureOut">
              <a:rPr lang="en-US"/>
              <a:pPr>
                <a:defRPr/>
              </a:pPr>
              <a:t>11/28/2011</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0D2DB78-D19E-4380-B7C7-1FE31EFE8CC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3D5A2F9-2611-45AD-B8C7-3D941AEB4917}" type="datetimeFigureOut">
              <a:rPr lang="en-US"/>
              <a:pPr>
                <a:defRPr/>
              </a:pPr>
              <a:t>11/28/2011</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56C79772-C0C0-4DAB-8D8F-C5CDEDA94E7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53ED742-1B5E-49EC-B26C-37BB3AF3A8F8}" type="datetimeFigureOut">
              <a:rPr lang="en-US"/>
              <a:pPr>
                <a:defRPr/>
              </a:pPr>
              <a:t>11/28/2011</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A09D3EF-840F-4611-9AE8-31A8A89271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60148C8-66BC-4FF3-AFC9-3D48150B6DDC}" type="datetimeFigureOut">
              <a:rPr lang="en-US"/>
              <a:pPr>
                <a:defRPr/>
              </a:pPr>
              <a:t>11/28/2011</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8FC2E5AB-E5C7-4296-9C4B-23D0547BBE7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A0C22CC-5835-4554-97A1-C00CB03679B7}" type="datetimeFigureOut">
              <a:rPr lang="en-US"/>
              <a:pPr>
                <a:defRPr/>
              </a:pPr>
              <a:t>11/28/2011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4C2F10CC-0644-4E66-82A1-0C9BFA004F4A}"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98" r:id="rId1"/>
    <p:sldLayoutId id="2147483697" r:id="rId2"/>
    <p:sldLayoutId id="2147483699" r:id="rId3"/>
    <p:sldLayoutId id="2147483696" r:id="rId4"/>
    <p:sldLayoutId id="2147483695" r:id="rId5"/>
    <p:sldLayoutId id="2147483694" r:id="rId6"/>
    <p:sldLayoutId id="2147483693" r:id="rId7"/>
    <p:sldLayoutId id="2147483692" r:id="rId8"/>
    <p:sldLayoutId id="2147483700" r:id="rId9"/>
    <p:sldLayoutId id="2147483691" r:id="rId10"/>
    <p:sldLayoutId id="2147483690" r:id="rId11"/>
    <p:sldLayoutId id="2147483689" r:id="rId12"/>
    <p:sldLayoutId id="2147483688"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images.google.com/imgres?imgurl=http://www.clipartpal.com/_thumbs/pd/education/good_job_green_ribbon_T.png&amp;imgrefurl=http://www.clipartpal.com/clipart_pd/education/school1.html&amp;usg=__ARc8VXdzYSFZ7ngd_aAs7GyfQG0=&amp;h=437&amp;w=307&amp;sz=52&amp;hl=en&amp;start=45&amp;um=1&amp;itbs=1&amp;tbnid=rsP2ZNjtllcXHM:&amp;tbnh=126&amp;tbnw=89&amp;prev=/images?q=good+job+sign&amp;tbnid=I2wdKZsMarjO8M:&amp;ndsp=20&amp;hl=en&amp;sa=N&amp;start=40&amp;tbnh=0&amp;tbnw=0&amp;um=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1295400"/>
            <a:ext cx="7580376" cy="762000"/>
          </a:xfrm>
        </p:spPr>
        <p:txBody>
          <a:bodyPr>
            <a:normAutofit fontScale="90000"/>
          </a:bodyPr>
          <a:lstStyle/>
          <a:p>
            <a:pPr algn="just" eaLnBrk="1" fontAlgn="auto" hangingPunct="1">
              <a:spcAft>
                <a:spcPts val="0"/>
              </a:spcAft>
              <a:defRPr/>
            </a:pPr>
            <a:r>
              <a:rPr lang="en-US" dirty="0" smtClean="0"/>
              <a:t>Elementary Science</a:t>
            </a:r>
            <a:endParaRPr lang="en-US" dirty="0"/>
          </a:p>
        </p:txBody>
      </p:sp>
      <p:sp>
        <p:nvSpPr>
          <p:cNvPr id="17410" name="Content Placeholder 5"/>
          <p:cNvSpPr>
            <a:spLocks noGrp="1"/>
          </p:cNvSpPr>
          <p:nvPr>
            <p:ph type="subTitle" idx="1"/>
          </p:nvPr>
        </p:nvSpPr>
        <p:spPr>
          <a:xfrm>
            <a:off x="3657600" y="2819400"/>
            <a:ext cx="4724400" cy="1114425"/>
          </a:xfrm>
        </p:spPr>
        <p:txBody>
          <a:bodyPr/>
          <a:lstStyle/>
          <a:p>
            <a:pPr marR="0" algn="l" eaLnBrk="1" hangingPunct="1"/>
            <a:r>
              <a:rPr lang="en-US" sz="3600" b="1" dirty="0" smtClean="0"/>
              <a:t>Science Focus Lesson</a:t>
            </a:r>
          </a:p>
          <a:p>
            <a:pPr marR="0" algn="l" eaLnBrk="1" hangingPunct="1"/>
            <a:r>
              <a:rPr lang="en-US" sz="3600" dirty="0" smtClean="0"/>
              <a:t>SC.5.P.10.4</a:t>
            </a:r>
          </a:p>
          <a:p>
            <a:pPr marR="0" algn="l" eaLnBrk="1" hangingPunct="1"/>
            <a:r>
              <a:rPr lang="en-US" sz="3600" b="1" dirty="0" smtClean="0"/>
              <a:t>Transformation of Electrical Energy</a:t>
            </a:r>
          </a:p>
          <a:p>
            <a:pPr marR="0" algn="l" eaLnBrk="1" hangingPunct="1"/>
            <a:endParaRPr lang="en-US" sz="3600" b="1" dirty="0" smtClean="0"/>
          </a:p>
        </p:txBody>
      </p:sp>
      <p:pic>
        <p:nvPicPr>
          <p:cNvPr id="17411" name="Picture 6" descr="magnifying.jpg"/>
          <p:cNvPicPr>
            <a:picLocks noChangeAspect="1"/>
          </p:cNvPicPr>
          <p:nvPr/>
        </p:nvPicPr>
        <p:blipFill>
          <a:blip r:embed="rId3" cstate="print"/>
          <a:srcRect/>
          <a:stretch>
            <a:fillRect/>
          </a:stretch>
        </p:blipFill>
        <p:spPr bwMode="auto">
          <a:xfrm>
            <a:off x="762000" y="2322513"/>
            <a:ext cx="2590800" cy="3579812"/>
          </a:xfrm>
          <a:prstGeom prst="rect">
            <a:avLst/>
          </a:prstGeom>
          <a:noFill/>
          <a:ln w="9525">
            <a:noFill/>
            <a:miter lim="800000"/>
            <a:headEnd/>
            <a:tailEnd/>
          </a:ln>
        </p:spPr>
      </p:pic>
      <p:sp>
        <p:nvSpPr>
          <p:cNvPr id="6" name="TextBox 5"/>
          <p:cNvSpPr txBox="1"/>
          <p:nvPr/>
        </p:nvSpPr>
        <p:spPr>
          <a:xfrm>
            <a:off x="3733800" y="5715000"/>
            <a:ext cx="4572000" cy="369332"/>
          </a:xfrm>
          <a:prstGeom prst="rect">
            <a:avLst/>
          </a:prstGeom>
          <a:noFill/>
        </p:spPr>
        <p:txBody>
          <a:bodyPr wrap="square" rtlCol="0">
            <a:spAutoFit/>
          </a:bodyPr>
          <a:lstStyle/>
          <a:p>
            <a:r>
              <a:rPr lang="en-US" dirty="0" smtClean="0"/>
              <a:t>Polk County Public Schools</a:t>
            </a:r>
          </a:p>
        </p:txBody>
      </p:sp>
      <p:pic>
        <p:nvPicPr>
          <p:cNvPr id="8" name="Picture 7" descr="(adv print) 2005PCSBLogo_color.png"/>
          <p:cNvPicPr>
            <a:picLocks noChangeAspect="1"/>
          </p:cNvPicPr>
          <p:nvPr/>
        </p:nvPicPr>
        <p:blipFill>
          <a:blip r:embed="rId4" cstate="print"/>
          <a:stretch>
            <a:fillRect/>
          </a:stretch>
        </p:blipFill>
        <p:spPr>
          <a:xfrm>
            <a:off x="7543800" y="5105400"/>
            <a:ext cx="1371600" cy="1371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219200"/>
            <a:ext cx="7196970" cy="1231106"/>
          </a:xfrm>
          <a:prstGeom prst="rect">
            <a:avLst/>
          </a:prstGeom>
          <a:noFill/>
        </p:spPr>
        <p:txBody>
          <a:bodyPr wrap="square" rtlCol="0">
            <a:spAutoFit/>
          </a:bodyPr>
          <a:lstStyle/>
          <a:p>
            <a:pPr algn="ctr"/>
            <a:r>
              <a:rPr lang="en-US" sz="2800" dirty="0" smtClean="0"/>
              <a:t>Energy from the sun can be used to heat objects.</a:t>
            </a:r>
          </a:p>
          <a:p>
            <a:endParaRPr lang="en-US" dirty="0"/>
          </a:p>
        </p:txBody>
      </p:sp>
      <p:sp>
        <p:nvSpPr>
          <p:cNvPr id="7" name="Rectangle 6"/>
          <p:cNvSpPr/>
          <p:nvPr/>
        </p:nvSpPr>
        <p:spPr>
          <a:xfrm>
            <a:off x="990600" y="228600"/>
            <a:ext cx="7391400" cy="707886"/>
          </a:xfrm>
          <a:prstGeom prst="rect">
            <a:avLst/>
          </a:prstGeom>
          <a:solidFill>
            <a:schemeClr val="accent1">
              <a:lumMod val="20000"/>
              <a:lumOff val="80000"/>
            </a:schemeClr>
          </a:solid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Energy from the sun</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TextBox 15"/>
          <p:cNvSpPr txBox="1"/>
          <p:nvPr/>
        </p:nvSpPr>
        <p:spPr>
          <a:xfrm>
            <a:off x="762000" y="2286000"/>
            <a:ext cx="7826122" cy="1323439"/>
          </a:xfrm>
          <a:prstGeom prst="rect">
            <a:avLst/>
          </a:prstGeom>
          <a:noFill/>
        </p:spPr>
        <p:txBody>
          <a:bodyPr wrap="square" rtlCol="0">
            <a:spAutoFit/>
          </a:bodyPr>
          <a:lstStyle/>
          <a:p>
            <a:r>
              <a:rPr lang="en-US" sz="2000" dirty="0" smtClean="0"/>
              <a:t>Solar energy mostly passes through the atmosphere and this heat is absorbed by all objects, such as humans, trees, flowers, roads, etc. These objects will then warm up. Dark objects, such as asphalt roads, will absorb and warm faster than light colored objects.</a:t>
            </a:r>
            <a:endParaRPr lang="en-US" sz="2000" dirty="0"/>
          </a:p>
        </p:txBody>
      </p:sp>
      <p:pic>
        <p:nvPicPr>
          <p:cNvPr id="17" name="Picture 16" descr="sunonearth.jpg"/>
          <p:cNvPicPr>
            <a:picLocks noChangeAspect="1"/>
          </p:cNvPicPr>
          <p:nvPr/>
        </p:nvPicPr>
        <p:blipFill>
          <a:blip r:embed="rId3" cstate="print"/>
          <a:stretch>
            <a:fillRect/>
          </a:stretch>
        </p:blipFill>
        <p:spPr>
          <a:xfrm>
            <a:off x="1905000" y="3657600"/>
            <a:ext cx="5181600" cy="2514600"/>
          </a:xfrm>
          <a:prstGeom prst="rect">
            <a:avLst/>
          </a:prstGeom>
        </p:spPr>
      </p:pic>
      <p:sp>
        <p:nvSpPr>
          <p:cNvPr id="18" name="TextBox 17"/>
          <p:cNvSpPr txBox="1"/>
          <p:nvPr/>
        </p:nvSpPr>
        <p:spPr>
          <a:xfrm>
            <a:off x="1600200" y="6248400"/>
            <a:ext cx="5913798" cy="400110"/>
          </a:xfrm>
          <a:prstGeom prst="rect">
            <a:avLst/>
          </a:prstGeom>
          <a:noFill/>
        </p:spPr>
        <p:txBody>
          <a:bodyPr wrap="none" rtlCol="0">
            <a:spAutoFit/>
          </a:bodyPr>
          <a:lstStyle/>
          <a:p>
            <a:r>
              <a:rPr lang="en-US" sz="2000" b="1" dirty="0" smtClean="0"/>
              <a:t>When sunlight is not present, heat may be lost</a:t>
            </a:r>
            <a:r>
              <a:rPr lang="en-US" b="1" dirty="0" smtClean="0"/>
              <a:t>.</a:t>
            </a:r>
            <a:endParaRPr lang="en-US"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lstStyle/>
          <a:p>
            <a:pPr algn="ctr"/>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Summary</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a:xfrm>
            <a:off x="228600" y="1447801"/>
            <a:ext cx="8915400" cy="5410200"/>
          </a:xfrm>
        </p:spPr>
        <p:txBody>
          <a:bodyPr/>
          <a:lstStyle/>
          <a:p>
            <a:pPr>
              <a:buNone/>
            </a:pPr>
            <a:r>
              <a:rPr lang="en-US" dirty="0" smtClean="0"/>
              <a:t>With your shoulder partner, have a discussion about the following:</a:t>
            </a:r>
          </a:p>
          <a:p>
            <a:pPr>
              <a:buNone/>
            </a:pPr>
            <a:endParaRPr lang="en-US" dirty="0" smtClean="0"/>
          </a:p>
          <a:p>
            <a:pPr>
              <a:buNone/>
            </a:pPr>
            <a:r>
              <a:rPr lang="en-US" dirty="0" smtClean="0">
                <a:solidFill>
                  <a:srgbClr val="FF0000"/>
                </a:solidFill>
              </a:rPr>
              <a:t>Discuss the difference between open and </a:t>
            </a:r>
          </a:p>
          <a:p>
            <a:pPr>
              <a:buNone/>
            </a:pPr>
            <a:r>
              <a:rPr lang="en-US" dirty="0" smtClean="0">
                <a:solidFill>
                  <a:srgbClr val="FF0000"/>
                </a:solidFill>
              </a:rPr>
              <a:t>closed circuits.</a:t>
            </a:r>
          </a:p>
          <a:p>
            <a:pPr>
              <a:buNone/>
            </a:pPr>
            <a:endParaRPr lang="en-US" dirty="0" smtClean="0">
              <a:solidFill>
                <a:srgbClr val="FF0000"/>
              </a:solidFill>
            </a:endParaRPr>
          </a:p>
          <a:p>
            <a:pPr>
              <a:buNone/>
            </a:pPr>
            <a:r>
              <a:rPr lang="en-US" dirty="0" smtClean="0">
                <a:solidFill>
                  <a:schemeClr val="accent1"/>
                </a:solidFill>
              </a:rPr>
              <a:t>Discuss conductors and insulators and give </a:t>
            </a:r>
          </a:p>
          <a:p>
            <a:pPr>
              <a:buNone/>
            </a:pPr>
            <a:r>
              <a:rPr lang="en-US" dirty="0" smtClean="0">
                <a:solidFill>
                  <a:schemeClr val="accent1"/>
                </a:solidFill>
              </a:rPr>
              <a:t>examples</a:t>
            </a:r>
          </a:p>
          <a:p>
            <a:pPr>
              <a:buNone/>
            </a:pPr>
            <a:endParaRPr lang="en-US" dirty="0" smtClean="0">
              <a:solidFill>
                <a:schemeClr val="accent5">
                  <a:lumMod val="75000"/>
                </a:schemeClr>
              </a:solidFill>
            </a:endParaRPr>
          </a:p>
          <a:p>
            <a:pPr>
              <a:buNone/>
            </a:pPr>
            <a:r>
              <a:rPr lang="en-US" dirty="0" smtClean="0">
                <a:solidFill>
                  <a:schemeClr val="accent5">
                    <a:lumMod val="75000"/>
                  </a:schemeClr>
                </a:solidFill>
              </a:rPr>
              <a:t>Discuss what you have learned about the flow of heat</a:t>
            </a:r>
          </a:p>
        </p:txBody>
      </p:sp>
      <p:pic>
        <p:nvPicPr>
          <p:cNvPr id="5" name="Picture 4" descr="smile.jpg"/>
          <p:cNvPicPr>
            <a:picLocks noChangeAspect="1"/>
          </p:cNvPicPr>
          <p:nvPr/>
        </p:nvPicPr>
        <p:blipFill>
          <a:blip r:embed="rId3" cstate="print"/>
          <a:stretch>
            <a:fillRect/>
          </a:stretch>
        </p:blipFill>
        <p:spPr>
          <a:xfrm rot="408458">
            <a:off x="6779925" y="2309232"/>
            <a:ext cx="2080202" cy="224229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lstStyle/>
          <a:p>
            <a:pPr algn="ctr"/>
            <a:r>
              <a:rPr lang="en-US" sz="6000" dirty="0" smtClean="0"/>
              <a:t>Guided Practice</a:t>
            </a:r>
            <a:br>
              <a:rPr lang="en-US" sz="6000" dirty="0" smtClean="0"/>
            </a:br>
            <a:r>
              <a:rPr lang="en-US" sz="2400" dirty="0" smtClean="0"/>
              <a:t>Work with your shoulder partner to answer each question</a:t>
            </a:r>
            <a:endParaRPr lang="en-US" sz="2400" dirty="0"/>
          </a:p>
        </p:txBody>
      </p:sp>
      <p:sp>
        <p:nvSpPr>
          <p:cNvPr id="3" name="Content Placeholder 2"/>
          <p:cNvSpPr>
            <a:spLocks noGrp="1"/>
          </p:cNvSpPr>
          <p:nvPr>
            <p:ph idx="1"/>
          </p:nvPr>
        </p:nvSpPr>
        <p:spPr>
          <a:xfrm>
            <a:off x="457200" y="1600201"/>
            <a:ext cx="8229600" cy="5029200"/>
          </a:xfrm>
        </p:spPr>
        <p:txBody>
          <a:bodyPr/>
          <a:lstStyle/>
          <a:p>
            <a:pPr marL="514350" indent="-514350">
              <a:buAutoNum type="arabicPeriod"/>
            </a:pPr>
            <a:r>
              <a:rPr lang="en-US" dirty="0" smtClean="0"/>
              <a:t>Benny’s family bought a new electric stove. The stovetop had several large circles on it. When Benny’s father turned on the stove, the circles glowed with a red color. What can you infer about these circles?</a:t>
            </a:r>
          </a:p>
          <a:p>
            <a:pPr marL="514350" indent="-514350">
              <a:buNone/>
            </a:pPr>
            <a:r>
              <a:rPr lang="en-US" dirty="0" smtClean="0"/>
              <a:t> </a:t>
            </a:r>
          </a:p>
          <a:p>
            <a:pPr>
              <a:buNone/>
            </a:pPr>
            <a:r>
              <a:rPr lang="en-US" dirty="0" smtClean="0"/>
              <a:t>A. The circles gave off both heat and light.</a:t>
            </a:r>
          </a:p>
          <a:p>
            <a:pPr>
              <a:buNone/>
            </a:pPr>
            <a:r>
              <a:rPr lang="en-US" dirty="0" smtClean="0"/>
              <a:t>B. The circles gave off only light to show where to place the pans.</a:t>
            </a:r>
          </a:p>
          <a:p>
            <a:pPr>
              <a:buNone/>
            </a:pPr>
            <a:r>
              <a:rPr lang="en-US" dirty="0" smtClean="0"/>
              <a:t>C. The circles gave off light but not heat.</a:t>
            </a:r>
          </a:p>
          <a:p>
            <a:pPr>
              <a:buNone/>
            </a:pPr>
            <a:r>
              <a:rPr lang="en-US" dirty="0" smtClean="0"/>
              <a:t>D. The circles gave off light to help the cook see the stove.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73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is the correct answer!</a:t>
            </a:r>
            <a:endParaRPr lang="en-US" sz="73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eaLnBrk="1" hangingPunct="1">
              <a:buFont typeface="Wingdings 2" pitchFamily="18" charset="2"/>
              <a:buNone/>
            </a:pPr>
            <a:r>
              <a:rPr lang="en-US" sz="4400" dirty="0" smtClean="0"/>
              <a:t>                       </a:t>
            </a:r>
            <a:endParaRPr lang="en-US" sz="2800" dirty="0" smtClean="0"/>
          </a:p>
          <a:p>
            <a:pPr marL="457200" indent="-457200">
              <a:buNone/>
            </a:pPr>
            <a:r>
              <a:rPr lang="en-US" sz="2800" dirty="0" smtClean="0"/>
              <a:t>	</a:t>
            </a:r>
            <a:endParaRPr lang="en-US" sz="2400" dirty="0" smtClean="0"/>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2"/>
          </p:cNvPr>
          <p:cNvPicPr/>
          <p:nvPr/>
        </p:nvPicPr>
        <p:blipFill>
          <a:blip r:embed="rId3" cstate="print"/>
          <a:srcRect/>
          <a:stretch>
            <a:fillRect/>
          </a:stretch>
        </p:blipFill>
        <p:spPr bwMode="auto">
          <a:xfrm>
            <a:off x="7543800" y="5181600"/>
            <a:ext cx="847725" cy="1200150"/>
          </a:xfrm>
          <a:prstGeom prst="rect">
            <a:avLst/>
          </a:prstGeom>
          <a:noFill/>
          <a:ln w="9525">
            <a:noFill/>
            <a:miter lim="800000"/>
            <a:headEnd/>
            <a:tailEnd/>
          </a:ln>
        </p:spPr>
      </p:pic>
      <p:sp>
        <p:nvSpPr>
          <p:cNvPr id="5" name="TextBox 4"/>
          <p:cNvSpPr txBox="1"/>
          <p:nvPr/>
        </p:nvSpPr>
        <p:spPr>
          <a:xfrm>
            <a:off x="1981200" y="3048000"/>
            <a:ext cx="5274042" cy="1323439"/>
          </a:xfrm>
          <a:prstGeom prst="rect">
            <a:avLst/>
          </a:prstGeom>
          <a:noFill/>
        </p:spPr>
        <p:txBody>
          <a:bodyPr wrap="square" rtlCol="0">
            <a:spAutoFit/>
          </a:bodyPr>
          <a:lstStyle/>
          <a:p>
            <a:r>
              <a:rPr lang="en-US" sz="4000" dirty="0" smtClean="0"/>
              <a:t>The circles gave off both heat and light.</a:t>
            </a: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5105400"/>
          </a:xfrm>
        </p:spPr>
        <p:txBody>
          <a:bodyPr/>
          <a:lstStyle/>
          <a:p>
            <a:pPr>
              <a:buNone/>
            </a:pPr>
            <a:r>
              <a:rPr lang="en-US" dirty="0" smtClean="0"/>
              <a:t>2. It was a hot, sunny day. Marsha’s family was at the beach. Marsha took off her sandals and headed for the water. The sand was so hot, she had to run so her feet would not burn. Which of the following </a:t>
            </a:r>
            <a:r>
              <a:rPr lang="en-US" b="1" dirty="0" smtClean="0"/>
              <a:t>best explains why the sand was so hot?</a:t>
            </a:r>
            <a:r>
              <a:rPr lang="en-US" dirty="0" smtClean="0"/>
              <a:t> </a:t>
            </a:r>
          </a:p>
          <a:p>
            <a:pPr>
              <a:buNone/>
            </a:pPr>
            <a:endParaRPr lang="en-US" dirty="0" smtClean="0"/>
          </a:p>
          <a:p>
            <a:pPr>
              <a:buNone/>
            </a:pPr>
            <a:r>
              <a:rPr lang="en-US" dirty="0" smtClean="0"/>
              <a:t>   A. People running in the sand made the sand hot.</a:t>
            </a:r>
          </a:p>
          <a:p>
            <a:pPr>
              <a:buNone/>
            </a:pPr>
            <a:r>
              <a:rPr lang="en-US" dirty="0" smtClean="0"/>
              <a:t>   B. Heat and light from the Sun made the sand hot.</a:t>
            </a:r>
          </a:p>
          <a:p>
            <a:pPr>
              <a:buNone/>
            </a:pPr>
            <a:r>
              <a:rPr lang="en-US" dirty="0" smtClean="0"/>
              <a:t>   C. Wind blowing over the sand made the sand hot.</a:t>
            </a:r>
          </a:p>
          <a:p>
            <a:pPr>
              <a:buNone/>
            </a:pPr>
            <a:r>
              <a:rPr lang="en-US" dirty="0" smtClean="0"/>
              <a:t>   D. The temperature that day made the sand hot.</a:t>
            </a:r>
            <a:endParaRPr lang="en-US" dirty="0"/>
          </a:p>
        </p:txBody>
      </p:sp>
      <p:sp>
        <p:nvSpPr>
          <p:cNvPr id="4" name="TextBox 3"/>
          <p:cNvSpPr txBox="1"/>
          <p:nvPr/>
        </p:nvSpPr>
        <p:spPr>
          <a:xfrm>
            <a:off x="2514600" y="9906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2860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2819400"/>
            <a:ext cx="8229600" cy="3505200"/>
          </a:xfrm>
        </p:spPr>
        <p:txBody>
          <a:bodyPr/>
          <a:lstStyle/>
          <a:p>
            <a:pPr eaLnBrk="1" hangingPunct="1">
              <a:buFont typeface="Wingdings 2" pitchFamily="18" charset="2"/>
              <a:buNone/>
            </a:pPr>
            <a:endParaRPr lang="en-US" sz="2800" dirty="0" smtClean="0"/>
          </a:p>
          <a:p>
            <a:pPr marL="457200" indent="-457200">
              <a:buNone/>
            </a:pPr>
            <a:r>
              <a:rPr lang="en-US" sz="2800" dirty="0" smtClean="0"/>
              <a:t>	</a:t>
            </a: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7315200" y="5105400"/>
            <a:ext cx="847725" cy="1200150"/>
          </a:xfrm>
          <a:prstGeom prst="rect">
            <a:avLst/>
          </a:prstGeom>
          <a:noFill/>
          <a:ln w="9525">
            <a:noFill/>
            <a:miter lim="800000"/>
            <a:headEnd/>
            <a:tailEnd/>
          </a:ln>
        </p:spPr>
      </p:pic>
      <p:sp>
        <p:nvSpPr>
          <p:cNvPr id="5" name="TextBox 4"/>
          <p:cNvSpPr txBox="1"/>
          <p:nvPr/>
        </p:nvSpPr>
        <p:spPr>
          <a:xfrm>
            <a:off x="1676400" y="2743200"/>
            <a:ext cx="6096001" cy="2308324"/>
          </a:xfrm>
          <a:prstGeom prst="rect">
            <a:avLst/>
          </a:prstGeom>
          <a:noFill/>
        </p:spPr>
        <p:txBody>
          <a:bodyPr wrap="square" rtlCol="0">
            <a:spAutoFit/>
          </a:bodyPr>
          <a:lstStyle/>
          <a:p>
            <a:pPr algn="ctr"/>
            <a:r>
              <a:rPr lang="en-US" sz="4800" dirty="0" smtClean="0"/>
              <a:t>Heat and light from the Sun made the sand hot.</a:t>
            </a:r>
            <a:endParaRPr lang="en-US" sz="4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038600"/>
          </a:xfrm>
        </p:spPr>
        <p:txBody>
          <a:bodyPr/>
          <a:lstStyle/>
          <a:p>
            <a:pPr>
              <a:buNone/>
            </a:pPr>
            <a:r>
              <a:rPr lang="en-US" b="1" dirty="0" smtClean="0"/>
              <a:t>3</a:t>
            </a:r>
            <a:r>
              <a:rPr lang="en-US" dirty="0" smtClean="0"/>
              <a:t>. Alex turned on the light in his room so he could do his homework. What type of energy transformation is taking place in Alex’s room?</a:t>
            </a:r>
          </a:p>
          <a:p>
            <a:pPr>
              <a:buNone/>
            </a:pPr>
            <a:endParaRPr lang="en-US" dirty="0" smtClean="0"/>
          </a:p>
          <a:p>
            <a:pPr>
              <a:buNone/>
            </a:pPr>
            <a:r>
              <a:rPr lang="en-US" dirty="0" smtClean="0"/>
              <a:t>A.</a:t>
            </a:r>
            <a:r>
              <a:rPr lang="en-US" b="1" dirty="0" smtClean="0"/>
              <a:t> </a:t>
            </a:r>
            <a:r>
              <a:rPr lang="en-US" dirty="0" smtClean="0"/>
              <a:t>electrical to light  </a:t>
            </a:r>
          </a:p>
          <a:p>
            <a:pPr>
              <a:buNone/>
            </a:pPr>
            <a:r>
              <a:rPr lang="en-US" dirty="0" smtClean="0"/>
              <a:t>B</a:t>
            </a:r>
            <a:r>
              <a:rPr lang="en-US" b="1" dirty="0" smtClean="0"/>
              <a:t>. </a:t>
            </a:r>
            <a:r>
              <a:rPr lang="en-US" dirty="0" smtClean="0"/>
              <a:t>light to mechanical</a:t>
            </a:r>
          </a:p>
          <a:p>
            <a:pPr>
              <a:buNone/>
            </a:pPr>
            <a:r>
              <a:rPr lang="en-US" dirty="0" smtClean="0"/>
              <a:t>C. mechanical to heat</a:t>
            </a:r>
          </a:p>
          <a:p>
            <a:pPr>
              <a:buNone/>
            </a:pPr>
            <a:r>
              <a:rPr lang="en-US" dirty="0" smtClean="0"/>
              <a:t>D. heat to electrical  </a:t>
            </a:r>
            <a:endParaRPr lang="en-US" dirty="0"/>
          </a:p>
        </p:txBody>
      </p:sp>
      <p:sp>
        <p:nvSpPr>
          <p:cNvPr id="10" name="TextBox 9"/>
          <p:cNvSpPr txBox="1"/>
          <p:nvPr/>
        </p:nvSpPr>
        <p:spPr>
          <a:xfrm>
            <a:off x="2362200" y="1066800"/>
            <a:ext cx="4201791" cy="769441"/>
          </a:xfrm>
          <a:prstGeom prst="rect">
            <a:avLst/>
          </a:prstGeom>
          <a:noFill/>
        </p:spPr>
        <p:txBody>
          <a:bodyPr wrap="none" rtlCol="0">
            <a:spAutoFit/>
          </a:bodyPr>
          <a:lstStyle/>
          <a:p>
            <a:r>
              <a:rPr lang="en-US" sz="4400" dirty="0" smtClean="0">
                <a:solidFill>
                  <a:schemeClr val="accent2">
                    <a:lumMod val="75000"/>
                  </a:schemeClr>
                </a:solidFill>
              </a:rPr>
              <a:t>Guided Practice</a:t>
            </a:r>
            <a:endParaRPr lang="en-US" sz="4400" dirty="0">
              <a:solidFill>
                <a:schemeClr val="accent2">
                  <a:lumMod val="7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2743200"/>
          </a:xfrm>
        </p:spPr>
        <p:txBody>
          <a:bodyPr>
            <a:normAutofit/>
          </a:bodyPr>
          <a:lstStyle/>
          <a:p>
            <a:pPr algn="ctr" eaLnBrk="1" fontAlgn="auto" hangingPunct="1">
              <a:spcAft>
                <a:spcPts val="0"/>
              </a:spcAft>
              <a:defRPr/>
            </a:pPr>
            <a:r>
              <a:rPr lang="en-US"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 is the correct answer!</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28674" name="Content Placeholder 2"/>
          <p:cNvSpPr>
            <a:spLocks noGrp="1"/>
          </p:cNvSpPr>
          <p:nvPr>
            <p:ph idx="1"/>
          </p:nvPr>
        </p:nvSpPr>
        <p:spPr>
          <a:xfrm>
            <a:off x="457200" y="3276600"/>
            <a:ext cx="8229600" cy="3048000"/>
          </a:xfrm>
        </p:spPr>
        <p:txBody>
          <a:bodyPr/>
          <a:lstStyle/>
          <a:p>
            <a:pPr eaLnBrk="1" hangingPunct="1">
              <a:buFont typeface="Wingdings 2" pitchFamily="18" charset="2"/>
              <a:buNone/>
            </a:pPr>
            <a:r>
              <a:rPr lang="en-US" sz="2800" dirty="0" smtClean="0"/>
              <a:t>                    </a:t>
            </a:r>
            <a:r>
              <a:rPr lang="en-US" sz="4400" dirty="0" smtClean="0"/>
              <a:t>Electrical to Light</a:t>
            </a:r>
          </a:p>
          <a:p>
            <a:pPr eaLnBrk="1" hangingPunct="1">
              <a:buFont typeface="Wingdings 2" pitchFamily="18" charset="2"/>
              <a:buNone/>
            </a:pPr>
            <a:endParaRPr lang="en-US" sz="2800" dirty="0" smtClean="0"/>
          </a:p>
          <a:p>
            <a:pPr marL="457200" indent="-457200">
              <a:buNone/>
            </a:pPr>
            <a:r>
              <a:rPr lang="en-US" sz="2800" dirty="0" smtClean="0"/>
              <a:t>      </a:t>
            </a:r>
            <a:endParaRPr lang="en-US" sz="2400" dirty="0" smtClean="0"/>
          </a:p>
          <a:p>
            <a:pPr>
              <a:buNone/>
            </a:pPr>
            <a:r>
              <a:rPr lang="en-US" sz="2400" dirty="0" smtClean="0"/>
              <a:t>	   </a:t>
            </a:r>
          </a:p>
          <a:p>
            <a:pPr eaLnBrk="1" hangingPunct="1">
              <a:buFont typeface="Wingdings 2" pitchFamily="18" charset="2"/>
              <a:buNone/>
            </a:pPr>
            <a:endParaRPr lang="en-US" sz="2800" dirty="0" smtClean="0"/>
          </a:p>
        </p:txBody>
      </p:sp>
      <p:pic>
        <p:nvPicPr>
          <p:cNvPr id="4" name="Picture 3" descr="http://t2.gstatic.com/images?q=tbn:rsP2ZNjtllcXHM:http://www.clipartpal.com/_thumbs/pd/education/good_job_green_ribbon_T.png">
            <a:hlinkClick r:id="rId3"/>
          </p:cNvPr>
          <p:cNvPicPr/>
          <p:nvPr/>
        </p:nvPicPr>
        <p:blipFill>
          <a:blip r:embed="rId4" cstate="print"/>
          <a:srcRect/>
          <a:stretch>
            <a:fillRect/>
          </a:stretch>
        </p:blipFill>
        <p:spPr bwMode="auto">
          <a:xfrm>
            <a:off x="7315200" y="4876800"/>
            <a:ext cx="847725"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Summary</a:t>
            </a:r>
            <a:endParaRPr lang="en-US" sz="6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Content Placeholder 2"/>
          <p:cNvSpPr>
            <a:spLocks noGrp="1"/>
          </p:cNvSpPr>
          <p:nvPr>
            <p:ph idx="1"/>
          </p:nvPr>
        </p:nvSpPr>
        <p:spPr/>
        <p:txBody>
          <a:bodyPr/>
          <a:lstStyle/>
          <a:p>
            <a:pPr lvl="2">
              <a:buNone/>
            </a:pPr>
            <a:r>
              <a:rPr lang="en-US" sz="3300" dirty="0" smtClean="0"/>
              <a:t>With your shoulder partner, find some sources of electrical energy in your classroom. Name the sources you find and what form of energy it creates. If time, share with the class. </a:t>
            </a:r>
            <a:endParaRPr lang="en-US" sz="3600" dirty="0"/>
          </a:p>
        </p:txBody>
      </p:sp>
      <p:pic>
        <p:nvPicPr>
          <p:cNvPr id="5" name="Picture 2" descr="C:\Documents and Settings\linda.vendur\Local Settings\Temporary Internet Files\Content.IE5\26WXMXKG\MCj04260820000[1].wmf"/>
          <p:cNvPicPr>
            <a:picLocks noChangeAspect="1" noChangeArrowheads="1"/>
          </p:cNvPicPr>
          <p:nvPr/>
        </p:nvPicPr>
        <p:blipFill>
          <a:blip r:embed="rId3" cstate="print"/>
          <a:srcRect/>
          <a:stretch>
            <a:fillRect/>
          </a:stretch>
        </p:blipFill>
        <p:spPr bwMode="auto">
          <a:xfrm>
            <a:off x="5562600" y="4267200"/>
            <a:ext cx="2667000" cy="2363514"/>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9250"/>
          </a:xfrm>
        </p:spPr>
        <p:txBody>
          <a:bodyPr/>
          <a:lstStyle/>
          <a:p>
            <a:pPr algn="ctr"/>
            <a:r>
              <a:rPr lang="en-US" sz="6000" dirty="0" smtClean="0"/>
              <a:t>Check Your Understanding</a:t>
            </a:r>
            <a:br>
              <a:rPr lang="en-US" sz="6000" dirty="0" smtClean="0"/>
            </a:br>
            <a:r>
              <a:rPr lang="en-US" sz="3200" dirty="0" smtClean="0"/>
              <a:t>Record your answers. Check them at the end.</a:t>
            </a:r>
            <a:endParaRPr lang="en-US" sz="6000" dirty="0"/>
          </a:p>
        </p:txBody>
      </p:sp>
      <p:sp>
        <p:nvSpPr>
          <p:cNvPr id="3" name="Content Placeholder 2"/>
          <p:cNvSpPr>
            <a:spLocks noGrp="1"/>
          </p:cNvSpPr>
          <p:nvPr>
            <p:ph idx="1"/>
          </p:nvPr>
        </p:nvSpPr>
        <p:spPr>
          <a:xfrm>
            <a:off x="457200" y="1935163"/>
            <a:ext cx="8229600" cy="4694237"/>
          </a:xfrm>
        </p:spPr>
        <p:txBody>
          <a:bodyPr/>
          <a:lstStyle/>
          <a:p>
            <a:pPr marL="514350" indent="-514350">
              <a:buAutoNum type="arabicPeriod"/>
            </a:pPr>
            <a:r>
              <a:rPr lang="en-US" dirty="0" smtClean="0"/>
              <a:t>The electric meter at Karen’s house measures the amount of electricity her family uses each month. Last month, her family installed a solar water heater. They no longer use electricity to heat their water. Which of the following can Karen’s family predict?</a:t>
            </a:r>
          </a:p>
          <a:p>
            <a:pPr marL="514350" indent="-514350">
              <a:buNone/>
            </a:pPr>
            <a:endParaRPr lang="en-US" dirty="0" smtClean="0"/>
          </a:p>
          <a:p>
            <a:pPr marL="514350" indent="-514350">
              <a:buNone/>
            </a:pPr>
            <a:r>
              <a:rPr lang="en-US" dirty="0" smtClean="0"/>
              <a:t>  A. Their water bill will go up. </a:t>
            </a:r>
          </a:p>
          <a:p>
            <a:pPr>
              <a:buNone/>
            </a:pPr>
            <a:r>
              <a:rPr lang="en-US" dirty="0" smtClean="0"/>
              <a:t>  B. Their electric bill will go up.</a:t>
            </a:r>
          </a:p>
          <a:p>
            <a:pPr>
              <a:buNone/>
            </a:pPr>
            <a:r>
              <a:rPr lang="en-US" dirty="0" smtClean="0"/>
              <a:t>  C. Their electric bill will go down.</a:t>
            </a:r>
          </a:p>
          <a:p>
            <a:pPr>
              <a:buNone/>
            </a:pPr>
            <a:r>
              <a:rPr lang="en-US" dirty="0" smtClean="0"/>
              <a:t>  D. Their water bill will go down.</a:t>
            </a:r>
            <a:endParaRPr lang="en-US" b="1" dirty="0" smtClean="0"/>
          </a:p>
          <a:p>
            <a:pPr marL="514350" indent="-514350">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Title 1"/>
          <p:cNvSpPr>
            <a:spLocks noGrp="1"/>
          </p:cNvSpPr>
          <p:nvPr>
            <p:ph type="title" idx="4294967295"/>
          </p:nvPr>
        </p:nvSpPr>
        <p:spPr>
          <a:xfrm>
            <a:off x="457200" y="704850"/>
            <a:ext cx="8229600" cy="742950"/>
          </a:xfrm>
        </p:spPr>
        <p:txBody>
          <a:bodyPr/>
          <a:lstStyle/>
          <a:p>
            <a:pPr eaLnBrk="1" hangingPunct="1"/>
            <a:r>
              <a:rPr lang="en-US" sz="4500" dirty="0" smtClean="0"/>
              <a:t>SC.5.P.10.4</a:t>
            </a:r>
          </a:p>
        </p:txBody>
      </p:sp>
      <p:sp>
        <p:nvSpPr>
          <p:cNvPr id="99330" name="Content Placeholder 2"/>
          <p:cNvSpPr>
            <a:spLocks noGrp="1"/>
          </p:cNvSpPr>
          <p:nvPr>
            <p:ph idx="4294967295"/>
          </p:nvPr>
        </p:nvSpPr>
        <p:spPr>
          <a:xfrm>
            <a:off x="457200" y="1371600"/>
            <a:ext cx="8229600" cy="5257800"/>
          </a:xfrm>
        </p:spPr>
        <p:txBody>
          <a:bodyPr/>
          <a:lstStyle/>
          <a:p>
            <a:pPr eaLnBrk="1" hangingPunct="1">
              <a:lnSpc>
                <a:spcPct val="80000"/>
              </a:lnSpc>
              <a:buNone/>
            </a:pPr>
            <a:r>
              <a:rPr lang="en-US" sz="2800" b="1" dirty="0" smtClean="0"/>
              <a:t>Benchmark: </a:t>
            </a:r>
            <a:r>
              <a:rPr lang="en-US" sz="2800" dirty="0" smtClean="0"/>
              <a:t>Investigate and explain that electrical energy can be transformed into heat, light, and sound energy, as well as the energy of motion. </a:t>
            </a:r>
          </a:p>
          <a:p>
            <a:pPr eaLnBrk="1" hangingPunct="1">
              <a:lnSpc>
                <a:spcPct val="80000"/>
              </a:lnSpc>
              <a:buFont typeface="Wingdings 2" pitchFamily="18" charset="2"/>
              <a:buNone/>
            </a:pPr>
            <a:endParaRPr lang="en-US" sz="2800" dirty="0" smtClean="0">
              <a:solidFill>
                <a:srgbClr val="FF0000"/>
              </a:solidFill>
            </a:endParaRPr>
          </a:p>
          <a:p>
            <a:pPr eaLnBrk="1" hangingPunct="1">
              <a:lnSpc>
                <a:spcPct val="80000"/>
              </a:lnSpc>
              <a:buFont typeface="Wingdings 2" pitchFamily="18" charset="2"/>
              <a:buNone/>
            </a:pPr>
            <a:r>
              <a:rPr lang="en-US" sz="2800" dirty="0" smtClean="0">
                <a:solidFill>
                  <a:srgbClr val="FF0000"/>
                </a:solidFill>
              </a:rPr>
              <a:t>Essential Question:</a:t>
            </a:r>
          </a:p>
          <a:p>
            <a:pPr eaLnBrk="1" hangingPunct="1">
              <a:lnSpc>
                <a:spcPct val="80000"/>
              </a:lnSpc>
              <a:buFont typeface="Wingdings 2" pitchFamily="18" charset="2"/>
              <a:buNone/>
            </a:pPr>
            <a:r>
              <a:rPr lang="en-US" sz="2800" dirty="0" smtClean="0">
                <a:solidFill>
                  <a:srgbClr val="0000FF"/>
                </a:solidFill>
              </a:rPr>
              <a:t>How can electrical energy be transformed into other forms of energy?</a:t>
            </a:r>
          </a:p>
          <a:p>
            <a:pPr eaLnBrk="1" hangingPunct="1">
              <a:lnSpc>
                <a:spcPct val="80000"/>
              </a:lnSpc>
              <a:buFont typeface="Wingdings 2" pitchFamily="18" charset="2"/>
              <a:buNone/>
            </a:pPr>
            <a:endParaRPr lang="en-US" sz="2800" dirty="0" smtClean="0">
              <a:solidFill>
                <a:srgbClr val="0000FF"/>
              </a:solidFill>
            </a:endParaRPr>
          </a:p>
          <a:p>
            <a:pPr eaLnBrk="1" hangingPunct="1">
              <a:lnSpc>
                <a:spcPct val="80000"/>
              </a:lnSpc>
              <a:buFont typeface="Wingdings 2" pitchFamily="18" charset="2"/>
              <a:buNone/>
            </a:pPr>
            <a:r>
              <a:rPr lang="en-US" sz="2800" dirty="0" smtClean="0">
                <a:solidFill>
                  <a:srgbClr val="FF0000"/>
                </a:solidFill>
              </a:rPr>
              <a:t>Vocabulary:</a:t>
            </a:r>
          </a:p>
          <a:p>
            <a:pPr eaLnBrk="1" hangingPunct="1">
              <a:lnSpc>
                <a:spcPct val="80000"/>
              </a:lnSpc>
              <a:buFont typeface="Wingdings 2" pitchFamily="18" charset="2"/>
              <a:buNone/>
            </a:pPr>
            <a:r>
              <a:rPr lang="en-US" sz="2800" dirty="0" smtClean="0"/>
              <a:t>electrical energy       transform       conductor </a:t>
            </a:r>
          </a:p>
          <a:p>
            <a:pPr eaLnBrk="1" hangingPunct="1">
              <a:lnSpc>
                <a:spcPct val="80000"/>
              </a:lnSpc>
              <a:buFont typeface="Wingdings 2" pitchFamily="18" charset="2"/>
              <a:buNone/>
            </a:pPr>
            <a:endParaRPr lang="en-US" sz="2800" dirty="0" smtClean="0"/>
          </a:p>
          <a:p>
            <a:pPr eaLnBrk="1" hangingPunct="1">
              <a:lnSpc>
                <a:spcPct val="80000"/>
              </a:lnSpc>
              <a:buFont typeface="Wingdings 2" pitchFamily="18" charset="2"/>
              <a:buNone/>
            </a:pPr>
            <a:r>
              <a:rPr lang="en-US" sz="2800" dirty="0" smtClean="0"/>
              <a:t>closed circuit        attract           repel          insulator</a:t>
            </a:r>
          </a:p>
          <a:p>
            <a:pPr eaLnBrk="1" hangingPunct="1">
              <a:lnSpc>
                <a:spcPct val="80000"/>
              </a:lnSpc>
              <a:buFont typeface="Wingdings 2" pitchFamily="18" charset="2"/>
              <a:buNone/>
            </a:pPr>
            <a:endParaRPr lang="en-US" sz="2700" dirty="0" smtClean="0"/>
          </a:p>
          <a:p>
            <a:pPr eaLnBrk="1" hangingPunct="1">
              <a:lnSpc>
                <a:spcPct val="80000"/>
              </a:lnSpc>
              <a:buFont typeface="Wingdings 2" pitchFamily="18" charset="2"/>
              <a:buNone/>
            </a:pPr>
            <a:r>
              <a:rPr lang="en-US" sz="2700"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lstStyle/>
          <a:p>
            <a:pPr>
              <a:buNone/>
            </a:pPr>
            <a:r>
              <a:rPr lang="en-US" dirty="0" smtClean="0"/>
              <a:t>2. Which picture shows a closed circuit?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p>
          <a:p>
            <a:pPr>
              <a:buNone/>
            </a:pPr>
            <a:r>
              <a:rPr lang="en-US" dirty="0" smtClean="0"/>
              <a:t>                   </a:t>
            </a:r>
          </a:p>
          <a:p>
            <a:pPr>
              <a:buNone/>
            </a:pPr>
            <a:endParaRPr lang="en-US" dirty="0" smtClean="0"/>
          </a:p>
          <a:p>
            <a:pPr>
              <a:buNone/>
            </a:pPr>
            <a:r>
              <a:rPr lang="en-US" dirty="0" smtClean="0"/>
              <a:t>                   A.                                               B.</a:t>
            </a:r>
          </a:p>
        </p:txBody>
      </p:sp>
      <p:sp>
        <p:nvSpPr>
          <p:cNvPr id="4" name="TextBox 3"/>
          <p:cNvSpPr txBox="1"/>
          <p:nvPr/>
        </p:nvSpPr>
        <p:spPr>
          <a:xfrm>
            <a:off x="457200" y="914400"/>
            <a:ext cx="7848600" cy="769441"/>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endParaRPr lang="en-US" sz="4400" dirty="0">
              <a:solidFill>
                <a:schemeClr val="accent2">
                  <a:lumMod val="75000"/>
                </a:schemeClr>
              </a:solidFill>
            </a:endParaRPr>
          </a:p>
        </p:txBody>
      </p:sp>
      <p:pic>
        <p:nvPicPr>
          <p:cNvPr id="7" name="Picture 6" descr="closedcircuit.jpg"/>
          <p:cNvPicPr>
            <a:picLocks noChangeAspect="1"/>
          </p:cNvPicPr>
          <p:nvPr/>
        </p:nvPicPr>
        <p:blipFill>
          <a:blip r:embed="rId3" cstate="print"/>
          <a:stretch>
            <a:fillRect/>
          </a:stretch>
        </p:blipFill>
        <p:spPr>
          <a:xfrm>
            <a:off x="1066800" y="2743200"/>
            <a:ext cx="2531301" cy="1847850"/>
          </a:xfrm>
          <a:prstGeom prst="rect">
            <a:avLst/>
          </a:prstGeom>
        </p:spPr>
      </p:pic>
      <p:pic>
        <p:nvPicPr>
          <p:cNvPr id="8" name="Picture 7" descr="open_circuit.gif"/>
          <p:cNvPicPr>
            <a:picLocks noChangeAspect="1"/>
          </p:cNvPicPr>
          <p:nvPr/>
        </p:nvPicPr>
        <p:blipFill>
          <a:blip r:embed="rId4" cstate="print"/>
          <a:stretch>
            <a:fillRect/>
          </a:stretch>
        </p:blipFill>
        <p:spPr>
          <a:xfrm>
            <a:off x="5410200" y="2895600"/>
            <a:ext cx="2390775" cy="1743075"/>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057400"/>
            <a:ext cx="8229600" cy="4343400"/>
          </a:xfrm>
        </p:spPr>
        <p:txBody>
          <a:bodyPr/>
          <a:lstStyle/>
          <a:p>
            <a:pPr>
              <a:buNone/>
            </a:pPr>
            <a:r>
              <a:rPr lang="en-US" dirty="0" smtClean="0"/>
              <a:t>3. Which of the following items would be the BEST conductor of heat?</a:t>
            </a:r>
          </a:p>
          <a:p>
            <a:pPr>
              <a:buNone/>
            </a:pPr>
            <a:endParaRPr lang="en-US" dirty="0" smtClean="0"/>
          </a:p>
          <a:p>
            <a:pPr>
              <a:buNone/>
            </a:pPr>
            <a:r>
              <a:rPr lang="en-US" dirty="0" smtClean="0"/>
              <a:t>A.  A plastic spoon</a:t>
            </a:r>
          </a:p>
          <a:p>
            <a:pPr>
              <a:buNone/>
            </a:pPr>
            <a:r>
              <a:rPr lang="en-US" dirty="0" smtClean="0"/>
              <a:t>B.  An oven mitt</a:t>
            </a:r>
          </a:p>
          <a:p>
            <a:pPr marL="514350" indent="-514350">
              <a:buNone/>
            </a:pPr>
            <a:r>
              <a:rPr lang="en-US" dirty="0" smtClean="0"/>
              <a:t>C.  A wooden board</a:t>
            </a:r>
          </a:p>
          <a:p>
            <a:pPr marL="514350" indent="-514350">
              <a:buNone/>
            </a:pPr>
            <a:r>
              <a:rPr lang="en-US" dirty="0" smtClean="0"/>
              <a:t>D.  A metal pan</a:t>
            </a:r>
            <a:endParaRPr lang="en-US" dirty="0"/>
          </a:p>
        </p:txBody>
      </p:sp>
      <p:sp>
        <p:nvSpPr>
          <p:cNvPr id="4" name="TextBox 3"/>
          <p:cNvSpPr txBox="1"/>
          <p:nvPr/>
        </p:nvSpPr>
        <p:spPr>
          <a:xfrm>
            <a:off x="457200" y="838200"/>
            <a:ext cx="8159115" cy="1046440"/>
          </a:xfrm>
          <a:prstGeom prst="rect">
            <a:avLst/>
          </a:prstGeom>
          <a:noFill/>
        </p:spPr>
        <p:txBody>
          <a:bodyPr wrap="square" rtlCol="0">
            <a:spAutoFit/>
          </a:bodyPr>
          <a:lstStyle/>
          <a:p>
            <a:pPr algn="ctr"/>
            <a:r>
              <a:rPr lang="en-US" sz="4400" dirty="0" smtClean="0">
                <a:solidFill>
                  <a:schemeClr val="accent2">
                    <a:lumMod val="75000"/>
                  </a:schemeClr>
                </a:solidFill>
              </a:rPr>
              <a:t>Check Your Understanding</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09800"/>
            <a:ext cx="8229600" cy="4038600"/>
          </a:xfrm>
        </p:spPr>
        <p:txBody>
          <a:bodyPr/>
          <a:lstStyle/>
          <a:p>
            <a:pPr>
              <a:buNone/>
            </a:pPr>
            <a:r>
              <a:rPr lang="en-US" dirty="0" smtClean="0"/>
              <a:t>4. </a:t>
            </a:r>
            <a:r>
              <a:rPr lang="en-US" sz="2400" dirty="0" smtClean="0"/>
              <a:t>If you added ice cubes to a glass of water, which of the following would happen?</a:t>
            </a:r>
          </a:p>
          <a:p>
            <a:pPr>
              <a:buNone/>
            </a:pPr>
            <a:endParaRPr lang="en-US" sz="2400" dirty="0" smtClean="0"/>
          </a:p>
          <a:p>
            <a:pPr>
              <a:buNone/>
            </a:pPr>
            <a:r>
              <a:rPr lang="en-US" sz="2400" dirty="0" smtClean="0"/>
              <a:t>  A. The heat from the glass would flow to the ice.</a:t>
            </a:r>
          </a:p>
          <a:p>
            <a:pPr>
              <a:buNone/>
            </a:pPr>
            <a:r>
              <a:rPr lang="en-US" sz="2400" dirty="0" smtClean="0"/>
              <a:t>  B. The heat from the ice would flow to the water.</a:t>
            </a:r>
          </a:p>
          <a:p>
            <a:pPr>
              <a:buNone/>
            </a:pPr>
            <a:r>
              <a:rPr lang="en-US" sz="2400" dirty="0" smtClean="0"/>
              <a:t>  C. The heat from the air outside the glass would flow to the    water.</a:t>
            </a:r>
          </a:p>
          <a:p>
            <a:pPr>
              <a:buNone/>
            </a:pPr>
            <a:r>
              <a:rPr lang="en-US" sz="2400" dirty="0" smtClean="0"/>
              <a:t>  D. The heat from the water would flow to the ice.</a:t>
            </a:r>
            <a:endParaRPr lang="en-US" sz="2400" dirty="0"/>
          </a:p>
        </p:txBody>
      </p:sp>
      <p:sp>
        <p:nvSpPr>
          <p:cNvPr id="4" name="TextBox 3"/>
          <p:cNvSpPr txBox="1"/>
          <p:nvPr/>
        </p:nvSpPr>
        <p:spPr>
          <a:xfrm>
            <a:off x="1066800" y="1066800"/>
            <a:ext cx="6901761" cy="1046440"/>
          </a:xfrm>
          <a:prstGeom prst="rect">
            <a:avLst/>
          </a:prstGeom>
          <a:noFill/>
        </p:spPr>
        <p:txBody>
          <a:bodyPr wrap="none" rtlCol="0">
            <a:spAutoFit/>
          </a:bodyPr>
          <a:lstStyle/>
          <a:p>
            <a:r>
              <a:rPr lang="en-US" sz="4400" dirty="0" smtClean="0">
                <a:solidFill>
                  <a:schemeClr val="accent2">
                    <a:lumMod val="75000"/>
                  </a:schemeClr>
                </a:solidFill>
              </a:rPr>
              <a:t>Check Your Understanding</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p:cNvSpPr>
          <p:nvPr>
            <p:ph type="title"/>
          </p:nvPr>
        </p:nvSpPr>
        <p:spPr/>
        <p:txBody>
          <a:bodyPr/>
          <a:lstStyle/>
          <a:p>
            <a:r>
              <a:rPr lang="en-US" dirty="0" smtClean="0"/>
              <a:t>Check Your Answers</a:t>
            </a:r>
          </a:p>
        </p:txBody>
      </p:sp>
      <p:sp>
        <p:nvSpPr>
          <p:cNvPr id="118786" name="Rectangle 3"/>
          <p:cNvSpPr>
            <a:spLocks noGrp="1"/>
          </p:cNvSpPr>
          <p:nvPr>
            <p:ph type="body" idx="1"/>
          </p:nvPr>
        </p:nvSpPr>
        <p:spPr/>
        <p:txBody>
          <a:bodyPr/>
          <a:lstStyle/>
          <a:p>
            <a:pPr marL="495300" indent="-495300">
              <a:buFont typeface="Wingdings 2" pitchFamily="18" charset="2"/>
              <a:buAutoNum type="arabicPeriod"/>
            </a:pPr>
            <a:r>
              <a:rPr lang="en-US" sz="3600" dirty="0" smtClean="0"/>
              <a:t>A</a:t>
            </a:r>
          </a:p>
          <a:p>
            <a:pPr marL="495300" indent="-495300">
              <a:buFont typeface="Wingdings 2" pitchFamily="18" charset="2"/>
              <a:buAutoNum type="arabicPeriod"/>
            </a:pPr>
            <a:r>
              <a:rPr lang="en-US" sz="3600" dirty="0" smtClean="0"/>
              <a:t>A</a:t>
            </a:r>
          </a:p>
          <a:p>
            <a:pPr marL="495300" indent="-495300">
              <a:buFont typeface="Wingdings 2" pitchFamily="18" charset="2"/>
              <a:buAutoNum type="arabicPeriod"/>
            </a:pPr>
            <a:r>
              <a:rPr lang="en-US" sz="3600" dirty="0" smtClean="0"/>
              <a:t>D</a:t>
            </a:r>
          </a:p>
          <a:p>
            <a:pPr marL="495300" indent="-495300">
              <a:buFont typeface="Wingdings 2" pitchFamily="18" charset="2"/>
              <a:buAutoNum type="arabicPeriod"/>
            </a:pPr>
            <a:r>
              <a:rPr lang="en-US" sz="3600" dirty="0" smtClean="0"/>
              <a:t>D</a:t>
            </a:r>
          </a:p>
          <a:p>
            <a:pPr marL="495300" indent="-495300">
              <a:buNone/>
            </a:pPr>
            <a:endParaRPr lang="en-US" sz="3600" dirty="0" smtClean="0"/>
          </a:p>
          <a:p>
            <a:pPr marL="495300" indent="-495300">
              <a:buFont typeface="Wingdings 2" pitchFamily="18" charset="2"/>
              <a:buNone/>
            </a:pPr>
            <a:endParaRPr lang="en-US" sz="3600" dirty="0" smtClean="0"/>
          </a:p>
        </p:txBody>
      </p:sp>
      <p:pic>
        <p:nvPicPr>
          <p:cNvPr id="118791" name="Picture 7" descr="MCj04298030000[1]"/>
          <p:cNvPicPr>
            <a:picLocks noChangeAspect="1" noChangeArrowheads="1"/>
          </p:cNvPicPr>
          <p:nvPr/>
        </p:nvPicPr>
        <p:blipFill>
          <a:blip r:embed="rId3" cstate="print"/>
          <a:srcRect/>
          <a:stretch>
            <a:fillRect/>
          </a:stretch>
        </p:blipFill>
        <p:spPr bwMode="auto">
          <a:xfrm>
            <a:off x="6149975" y="1447800"/>
            <a:ext cx="1892300" cy="240347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pPr algn="ctr"/>
            <a:r>
              <a:rPr lang="en-US" sz="6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Summary</a:t>
            </a:r>
            <a:endParaRPr lang="en-US" sz="6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457200" y="990601"/>
            <a:ext cx="8229600" cy="5334000"/>
          </a:xfrm>
        </p:spPr>
        <p:txBody>
          <a:bodyPr/>
          <a:lstStyle/>
          <a:p>
            <a:pPr>
              <a:buNone/>
            </a:pPr>
            <a:r>
              <a:rPr lang="en-US" sz="3200" dirty="0" smtClean="0"/>
              <a:t>Write a summary paragraph explaining your understanding of one of the following:</a:t>
            </a:r>
          </a:p>
          <a:p>
            <a:pPr>
              <a:buNone/>
            </a:pPr>
            <a:r>
              <a:rPr lang="en-US" sz="3200" dirty="0" smtClean="0"/>
              <a:t> </a:t>
            </a:r>
          </a:p>
          <a:p>
            <a:pPr marL="514350" indent="-514350">
              <a:buNone/>
            </a:pPr>
            <a:r>
              <a:rPr lang="en-US" sz="2800" dirty="0" smtClean="0"/>
              <a:t>*How electricity transforms into other forms of energy</a:t>
            </a:r>
          </a:p>
          <a:p>
            <a:pPr marL="514350" indent="-514350">
              <a:buNone/>
            </a:pPr>
            <a:r>
              <a:rPr lang="en-US" sz="2800" dirty="0" smtClean="0"/>
              <a:t>*The difference between conductors and</a:t>
            </a:r>
          </a:p>
          <a:p>
            <a:pPr marL="514350" indent="-514350">
              <a:buNone/>
            </a:pPr>
            <a:r>
              <a:rPr lang="en-US" sz="2800" dirty="0" smtClean="0"/>
              <a:t>   insulators  </a:t>
            </a:r>
          </a:p>
          <a:p>
            <a:pPr marL="514350" indent="-514350">
              <a:buNone/>
            </a:pPr>
            <a:r>
              <a:rPr lang="en-US" sz="2800" dirty="0" smtClean="0"/>
              <a:t>*The flow of heat</a:t>
            </a:r>
          </a:p>
          <a:p>
            <a:pPr marL="514350" indent="-514350">
              <a:buNone/>
            </a:pPr>
            <a:r>
              <a:rPr lang="en-US" sz="2800" dirty="0" smtClean="0"/>
              <a:t>*The difference between open and closed </a:t>
            </a:r>
          </a:p>
          <a:p>
            <a:pPr marL="514350" indent="-514350">
              <a:buNone/>
            </a:pPr>
            <a:r>
              <a:rPr lang="en-US" sz="2800" dirty="0" smtClean="0"/>
              <a:t>   circuits</a:t>
            </a:r>
          </a:p>
        </p:txBody>
      </p:sp>
      <p:pic>
        <p:nvPicPr>
          <p:cNvPr id="4" name="Picture 3" descr="writing.jpg"/>
          <p:cNvPicPr>
            <a:picLocks noChangeAspect="1"/>
          </p:cNvPicPr>
          <p:nvPr/>
        </p:nvPicPr>
        <p:blipFill>
          <a:blip r:embed="rId3" cstate="print"/>
          <a:stretch>
            <a:fillRect/>
          </a:stretch>
        </p:blipFill>
        <p:spPr>
          <a:xfrm rot="405895">
            <a:off x="7468442" y="4816534"/>
            <a:ext cx="1475669" cy="17831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447800"/>
          </a:xfrm>
          <a:solidFill>
            <a:schemeClr val="accent1">
              <a:lumMod val="20000"/>
              <a:lumOff val="80000"/>
            </a:schemeClr>
          </a:solidFill>
          <a:ln>
            <a:solidFill>
              <a:schemeClr val="tx1"/>
            </a:solidFill>
          </a:ln>
        </p:spPr>
        <p:txBody>
          <a:bodyPr/>
          <a:lstStyle/>
          <a:p>
            <a:pPr algn="ctr"/>
            <a:r>
              <a:rPr lang="en-US" sz="4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transformation of electrical energy</a:t>
            </a:r>
            <a:endParaRPr lang="en-US"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Content Placeholder 2"/>
          <p:cNvSpPr>
            <a:spLocks noGrp="1"/>
          </p:cNvSpPr>
          <p:nvPr>
            <p:ph idx="1"/>
          </p:nvPr>
        </p:nvSpPr>
        <p:spPr>
          <a:xfrm>
            <a:off x="152400" y="1524000"/>
            <a:ext cx="8839200" cy="5105400"/>
          </a:xfrm>
        </p:spPr>
        <p:txBody>
          <a:bodyPr/>
          <a:lstStyle/>
          <a:p>
            <a:pPr algn="ctr">
              <a:buNone/>
            </a:pPr>
            <a:r>
              <a:rPr lang="en-US" sz="2400" b="1" dirty="0" smtClean="0">
                <a:solidFill>
                  <a:srgbClr val="FF0000"/>
                </a:solidFill>
              </a:rPr>
              <a:t>Electricity </a:t>
            </a:r>
            <a:r>
              <a:rPr lang="en-US" sz="2400" b="1" dirty="0" smtClean="0"/>
              <a:t> is a form of energy that is produced when electrons move from one place to another place.</a:t>
            </a:r>
          </a:p>
          <a:p>
            <a:pPr algn="ctr">
              <a:buNone/>
            </a:pPr>
            <a:r>
              <a:rPr lang="en-US" sz="2400" b="1" dirty="0" smtClean="0">
                <a:solidFill>
                  <a:srgbClr val="FF0000"/>
                </a:solidFill>
              </a:rPr>
              <a:t>Electrical Energy </a:t>
            </a:r>
            <a:r>
              <a:rPr lang="en-US" sz="2400" b="1" dirty="0" smtClean="0"/>
              <a:t> can be </a:t>
            </a:r>
            <a:r>
              <a:rPr lang="en-US" sz="2400" b="1" dirty="0" smtClean="0">
                <a:solidFill>
                  <a:srgbClr val="FF0000"/>
                </a:solidFill>
              </a:rPr>
              <a:t>transformed </a:t>
            </a:r>
            <a:r>
              <a:rPr lang="en-US" sz="2400" b="1" dirty="0" smtClean="0"/>
              <a:t>or changed into heat, light, and sound energy.</a:t>
            </a:r>
            <a:endParaRPr lang="en-US" sz="2400" b="1" dirty="0" smtClean="0">
              <a:solidFill>
                <a:srgbClr val="FF0000"/>
              </a:solidFill>
            </a:endParaRPr>
          </a:p>
          <a:p>
            <a:pPr>
              <a:buNone/>
            </a:pPr>
            <a:r>
              <a:rPr lang="en-US" sz="3200" b="1" dirty="0" smtClean="0"/>
              <a:t>                        </a:t>
            </a:r>
          </a:p>
          <a:p>
            <a:pPr>
              <a:buNone/>
            </a:pPr>
            <a:endParaRPr lang="en-US" sz="1800" b="1" dirty="0" smtClean="0"/>
          </a:p>
          <a:p>
            <a:pPr>
              <a:buNone/>
            </a:pPr>
            <a:endParaRPr lang="en-US" sz="1800" b="1" dirty="0" smtClean="0"/>
          </a:p>
          <a:p>
            <a:pPr>
              <a:buNone/>
            </a:pPr>
            <a:endParaRPr lang="en-US" sz="1800" b="1" dirty="0" smtClean="0"/>
          </a:p>
          <a:p>
            <a:pPr>
              <a:buNone/>
            </a:pPr>
            <a:r>
              <a:rPr lang="en-US" sz="1800" b="1" dirty="0" smtClean="0"/>
              <a:t>                 </a:t>
            </a:r>
            <a:endParaRPr lang="en-US" sz="1800" dirty="0" smtClean="0"/>
          </a:p>
          <a:p>
            <a:pPr>
              <a:buNone/>
            </a:pPr>
            <a:endParaRPr lang="en-US" sz="2400" dirty="0" smtClean="0"/>
          </a:p>
          <a:p>
            <a:pPr lvl="1">
              <a:buNone/>
            </a:pPr>
            <a:endParaRPr lang="en-US" i="1" dirty="0" smtClean="0"/>
          </a:p>
          <a:p>
            <a:pPr lvl="1">
              <a:buNone/>
            </a:pPr>
            <a:endParaRPr lang="en-US" i="1" dirty="0" smtClean="0"/>
          </a:p>
          <a:p>
            <a:pPr lvl="1">
              <a:buNone/>
            </a:pPr>
            <a:r>
              <a:rPr lang="en-US" i="1" dirty="0" smtClean="0"/>
              <a:t> </a:t>
            </a:r>
            <a:endParaRPr lang="en-US" sz="1800" b="1" dirty="0" smtClean="0"/>
          </a:p>
          <a:p>
            <a:pPr lvl="1">
              <a:buNone/>
            </a:pPr>
            <a:endParaRPr lang="en-US" i="1" dirty="0" smtClean="0"/>
          </a:p>
          <a:p>
            <a:pPr lvl="1">
              <a:buNone/>
            </a:pPr>
            <a:endParaRPr lang="en-US" i="1" dirty="0" smtClean="0"/>
          </a:p>
          <a:p>
            <a:pPr lvl="1">
              <a:buNone/>
            </a:pPr>
            <a:endParaRPr lang="en-US" i="1" dirty="0" smtClean="0"/>
          </a:p>
        </p:txBody>
      </p:sp>
      <p:sp>
        <p:nvSpPr>
          <p:cNvPr id="23" name="Rectangle 22"/>
          <p:cNvSpPr/>
          <p:nvPr/>
        </p:nvSpPr>
        <p:spPr>
          <a:xfrm>
            <a:off x="5029200" y="4343400"/>
            <a:ext cx="20574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light2.bmp"/>
          <p:cNvPicPr>
            <a:picLocks noChangeAspect="1"/>
          </p:cNvPicPr>
          <p:nvPr/>
        </p:nvPicPr>
        <p:blipFill>
          <a:blip r:embed="rId3" cstate="print"/>
          <a:stretch>
            <a:fillRect/>
          </a:stretch>
        </p:blipFill>
        <p:spPr>
          <a:xfrm>
            <a:off x="3886200" y="3581400"/>
            <a:ext cx="1492114" cy="2238172"/>
          </a:xfrm>
          <a:prstGeom prst="rect">
            <a:avLst/>
          </a:prstGeom>
        </p:spPr>
      </p:pic>
      <p:pic>
        <p:nvPicPr>
          <p:cNvPr id="6" name="Picture 5" descr="oven.jpg"/>
          <p:cNvPicPr>
            <a:picLocks noChangeAspect="1"/>
          </p:cNvPicPr>
          <p:nvPr/>
        </p:nvPicPr>
        <p:blipFill>
          <a:blip r:embed="rId4" cstate="print"/>
          <a:stretch>
            <a:fillRect/>
          </a:stretch>
        </p:blipFill>
        <p:spPr>
          <a:xfrm>
            <a:off x="450273" y="3352799"/>
            <a:ext cx="2216727" cy="2167467"/>
          </a:xfrm>
          <a:prstGeom prst="rect">
            <a:avLst/>
          </a:prstGeom>
        </p:spPr>
      </p:pic>
      <p:pic>
        <p:nvPicPr>
          <p:cNvPr id="8" name="Picture 7" descr="telephone.jpg"/>
          <p:cNvPicPr>
            <a:picLocks noChangeAspect="1"/>
          </p:cNvPicPr>
          <p:nvPr/>
        </p:nvPicPr>
        <p:blipFill>
          <a:blip r:embed="rId5" cstate="print"/>
          <a:stretch>
            <a:fillRect/>
          </a:stretch>
        </p:blipFill>
        <p:spPr>
          <a:xfrm>
            <a:off x="6307667" y="3200400"/>
            <a:ext cx="2455333" cy="2286000"/>
          </a:xfrm>
          <a:prstGeom prst="rect">
            <a:avLst/>
          </a:prstGeom>
        </p:spPr>
      </p:pic>
      <p:sp>
        <p:nvSpPr>
          <p:cNvPr id="9" name="TextBox 8"/>
          <p:cNvSpPr txBox="1"/>
          <p:nvPr/>
        </p:nvSpPr>
        <p:spPr>
          <a:xfrm>
            <a:off x="1219200" y="5638800"/>
            <a:ext cx="835485" cy="461665"/>
          </a:xfrm>
          <a:prstGeom prst="rect">
            <a:avLst/>
          </a:prstGeom>
          <a:noFill/>
        </p:spPr>
        <p:txBody>
          <a:bodyPr wrap="none" rtlCol="0">
            <a:spAutoFit/>
          </a:bodyPr>
          <a:lstStyle/>
          <a:p>
            <a:r>
              <a:rPr lang="en-US" sz="2400" dirty="0" smtClean="0"/>
              <a:t>Heat</a:t>
            </a:r>
            <a:endParaRPr lang="en-US" sz="2400" dirty="0"/>
          </a:p>
        </p:txBody>
      </p:sp>
      <p:sp>
        <p:nvSpPr>
          <p:cNvPr id="10" name="TextBox 9"/>
          <p:cNvSpPr txBox="1"/>
          <p:nvPr/>
        </p:nvSpPr>
        <p:spPr>
          <a:xfrm>
            <a:off x="4267200" y="5943600"/>
            <a:ext cx="853119" cy="461665"/>
          </a:xfrm>
          <a:prstGeom prst="rect">
            <a:avLst/>
          </a:prstGeom>
          <a:noFill/>
        </p:spPr>
        <p:txBody>
          <a:bodyPr wrap="none" rtlCol="0">
            <a:spAutoFit/>
          </a:bodyPr>
          <a:lstStyle/>
          <a:p>
            <a:r>
              <a:rPr lang="en-US" sz="2400" dirty="0" smtClean="0"/>
              <a:t>Light</a:t>
            </a:r>
            <a:endParaRPr lang="en-US" sz="2400" dirty="0"/>
          </a:p>
        </p:txBody>
      </p:sp>
      <p:sp>
        <p:nvSpPr>
          <p:cNvPr id="12" name="TextBox 11"/>
          <p:cNvSpPr txBox="1"/>
          <p:nvPr/>
        </p:nvSpPr>
        <p:spPr>
          <a:xfrm>
            <a:off x="6934200" y="5638800"/>
            <a:ext cx="1075936" cy="461665"/>
          </a:xfrm>
          <a:prstGeom prst="rect">
            <a:avLst/>
          </a:prstGeom>
          <a:noFill/>
        </p:spPr>
        <p:txBody>
          <a:bodyPr wrap="none" rtlCol="0">
            <a:spAutoFit/>
          </a:bodyPr>
          <a:lstStyle/>
          <a:p>
            <a:r>
              <a:rPr lang="en-US" sz="2400" dirty="0" smtClean="0"/>
              <a:t>Sound</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228600"/>
            <a:ext cx="8229600" cy="707886"/>
          </a:xfrm>
          <a:prstGeom prst="rect">
            <a:avLst/>
          </a:prstGeom>
          <a:solidFill>
            <a:schemeClr val="accent1">
              <a:lumMod val="20000"/>
              <a:lumOff val="80000"/>
            </a:schemeClr>
          </a:solidFill>
        </p:spPr>
        <p:txBody>
          <a:bodyPr wrap="square" lIns="91440" tIns="45720" rIns="91440" bIns="4572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Electrically Charged Objects</a:t>
            </a:r>
            <a:endParaRPr lang="en-US" sz="4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 name="Oval 11"/>
          <p:cNvSpPr/>
          <p:nvPr/>
        </p:nvSpPr>
        <p:spPr>
          <a:xfrm>
            <a:off x="1828800" y="18288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a:t>
            </a:r>
            <a:endParaRPr lang="en-US" sz="4000" b="1" dirty="0">
              <a:solidFill>
                <a:schemeClr val="tx1"/>
              </a:solidFill>
            </a:endParaRPr>
          </a:p>
        </p:txBody>
      </p:sp>
      <p:sp>
        <p:nvSpPr>
          <p:cNvPr id="13" name="Oval 12"/>
          <p:cNvSpPr/>
          <p:nvPr/>
        </p:nvSpPr>
        <p:spPr>
          <a:xfrm>
            <a:off x="6019800" y="17526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rPr>
              <a:t>+</a:t>
            </a:r>
            <a:endParaRPr lang="en-US" sz="4000" b="1" dirty="0">
              <a:solidFill>
                <a:schemeClr val="tx1"/>
              </a:solidFill>
            </a:endParaRPr>
          </a:p>
        </p:txBody>
      </p:sp>
      <p:sp>
        <p:nvSpPr>
          <p:cNvPr id="14" name="Oval 13"/>
          <p:cNvSpPr/>
          <p:nvPr/>
        </p:nvSpPr>
        <p:spPr>
          <a:xfrm>
            <a:off x="1828800" y="3276600"/>
            <a:ext cx="9144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_</a:t>
            </a:r>
            <a:endParaRPr lang="en-US" sz="2800" b="1" dirty="0">
              <a:solidFill>
                <a:schemeClr val="tx1"/>
              </a:solidFill>
            </a:endParaRPr>
          </a:p>
        </p:txBody>
      </p:sp>
      <p:sp>
        <p:nvSpPr>
          <p:cNvPr id="15" name="Oval 14"/>
          <p:cNvSpPr/>
          <p:nvPr/>
        </p:nvSpPr>
        <p:spPr>
          <a:xfrm>
            <a:off x="5638800" y="4953000"/>
            <a:ext cx="9144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_</a:t>
            </a:r>
            <a:endParaRPr lang="en-US" sz="2800" b="1" dirty="0">
              <a:solidFill>
                <a:schemeClr val="tx1"/>
              </a:solidFill>
            </a:endParaRPr>
          </a:p>
        </p:txBody>
      </p:sp>
      <p:sp>
        <p:nvSpPr>
          <p:cNvPr id="16" name="Oval 15"/>
          <p:cNvSpPr/>
          <p:nvPr/>
        </p:nvSpPr>
        <p:spPr>
          <a:xfrm>
            <a:off x="2286000" y="4953000"/>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a:t>
            </a:r>
            <a:endParaRPr lang="en-US" sz="4400" b="1" dirty="0">
              <a:solidFill>
                <a:schemeClr val="tx1"/>
              </a:solidFill>
            </a:endParaRPr>
          </a:p>
        </p:txBody>
      </p:sp>
      <p:sp>
        <p:nvSpPr>
          <p:cNvPr id="17" name="Oval 16"/>
          <p:cNvSpPr/>
          <p:nvPr/>
        </p:nvSpPr>
        <p:spPr>
          <a:xfrm>
            <a:off x="6019800" y="3200400"/>
            <a:ext cx="914400" cy="914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_</a:t>
            </a:r>
            <a:endParaRPr lang="en-US" sz="2800" b="1" dirty="0">
              <a:solidFill>
                <a:schemeClr val="tx1"/>
              </a:solidFill>
            </a:endParaRPr>
          </a:p>
        </p:txBody>
      </p:sp>
      <p:sp>
        <p:nvSpPr>
          <p:cNvPr id="18" name="Left Arrow 17"/>
          <p:cNvSpPr/>
          <p:nvPr/>
        </p:nvSpPr>
        <p:spPr>
          <a:xfrm>
            <a:off x="2895600" y="19812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Left Arrow 18"/>
          <p:cNvSpPr/>
          <p:nvPr/>
        </p:nvSpPr>
        <p:spPr>
          <a:xfrm>
            <a:off x="2971800" y="34290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a:off x="4876800" y="1981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a:off x="4953000"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Arrow 21"/>
          <p:cNvSpPr/>
          <p:nvPr/>
        </p:nvSpPr>
        <p:spPr>
          <a:xfrm>
            <a:off x="3276600" y="5181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Left Arrow 22"/>
          <p:cNvSpPr/>
          <p:nvPr/>
        </p:nvSpPr>
        <p:spPr>
          <a:xfrm>
            <a:off x="4572000" y="51816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2438400" y="4343400"/>
            <a:ext cx="3859005" cy="400110"/>
          </a:xfrm>
          <a:prstGeom prst="rect">
            <a:avLst/>
          </a:prstGeom>
          <a:noFill/>
        </p:spPr>
        <p:txBody>
          <a:bodyPr wrap="none" rtlCol="0">
            <a:spAutoFit/>
          </a:bodyPr>
          <a:lstStyle/>
          <a:p>
            <a:r>
              <a:rPr lang="en-US" sz="2000" b="1" dirty="0" smtClean="0"/>
              <a:t>Like charges repel each other.</a:t>
            </a:r>
            <a:endParaRPr lang="en-US" sz="2000" b="1" dirty="0"/>
          </a:p>
        </p:txBody>
      </p:sp>
      <p:sp>
        <p:nvSpPr>
          <p:cNvPr id="25" name="TextBox 24"/>
          <p:cNvSpPr txBox="1"/>
          <p:nvPr/>
        </p:nvSpPr>
        <p:spPr>
          <a:xfrm>
            <a:off x="2209800" y="6172200"/>
            <a:ext cx="4285404" cy="400110"/>
          </a:xfrm>
          <a:prstGeom prst="rect">
            <a:avLst/>
          </a:prstGeom>
          <a:noFill/>
        </p:spPr>
        <p:txBody>
          <a:bodyPr wrap="none" rtlCol="0">
            <a:spAutoFit/>
          </a:bodyPr>
          <a:lstStyle/>
          <a:p>
            <a:r>
              <a:rPr lang="en-US" sz="2000" b="1" dirty="0" smtClean="0"/>
              <a:t>Unlike charges attract each other.</a:t>
            </a:r>
            <a:endParaRPr lang="en-US" sz="2000" b="1" dirty="0"/>
          </a:p>
        </p:txBody>
      </p:sp>
      <p:sp>
        <p:nvSpPr>
          <p:cNvPr id="28" name="TextBox 27"/>
          <p:cNvSpPr txBox="1"/>
          <p:nvPr/>
        </p:nvSpPr>
        <p:spPr>
          <a:xfrm>
            <a:off x="685800" y="1143000"/>
            <a:ext cx="3200400" cy="400110"/>
          </a:xfrm>
          <a:prstGeom prst="rect">
            <a:avLst/>
          </a:prstGeom>
          <a:noFill/>
        </p:spPr>
        <p:txBody>
          <a:bodyPr wrap="square" rtlCol="0">
            <a:spAutoFit/>
          </a:bodyPr>
          <a:lstStyle/>
          <a:p>
            <a:r>
              <a:rPr lang="en-US" sz="2000" b="1" dirty="0" smtClean="0">
                <a:solidFill>
                  <a:srgbClr val="FF0000"/>
                </a:solidFill>
              </a:rPr>
              <a:t>Attract</a:t>
            </a:r>
            <a:r>
              <a:rPr lang="en-US" sz="2000" b="1" dirty="0" smtClean="0"/>
              <a:t> means to pull on</a:t>
            </a:r>
            <a:endParaRPr lang="en-US" sz="2000" b="1" dirty="0"/>
          </a:p>
        </p:txBody>
      </p:sp>
      <p:sp>
        <p:nvSpPr>
          <p:cNvPr id="29" name="TextBox 28"/>
          <p:cNvSpPr txBox="1"/>
          <p:nvPr/>
        </p:nvSpPr>
        <p:spPr>
          <a:xfrm>
            <a:off x="4191000" y="1143000"/>
            <a:ext cx="3886200" cy="400110"/>
          </a:xfrm>
          <a:prstGeom prst="rect">
            <a:avLst/>
          </a:prstGeom>
          <a:noFill/>
        </p:spPr>
        <p:txBody>
          <a:bodyPr wrap="square" rtlCol="0">
            <a:spAutoFit/>
          </a:bodyPr>
          <a:lstStyle/>
          <a:p>
            <a:r>
              <a:rPr lang="en-US" sz="2000" b="1" dirty="0" smtClean="0">
                <a:solidFill>
                  <a:srgbClr val="FF0000"/>
                </a:solidFill>
              </a:rPr>
              <a:t>Repel</a:t>
            </a:r>
            <a:r>
              <a:rPr lang="en-US" sz="2000" b="1" dirty="0" smtClean="0"/>
              <a:t> means to push against</a:t>
            </a:r>
            <a:endParaRPr lang="en-US" sz="20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371600"/>
            <a:ext cx="6901248" cy="1569660"/>
          </a:xfrm>
          <a:prstGeom prst="rect">
            <a:avLst/>
          </a:prstGeom>
          <a:noFill/>
        </p:spPr>
        <p:txBody>
          <a:bodyPr wrap="square" rtlCol="0">
            <a:spAutoFit/>
          </a:bodyPr>
          <a:lstStyle/>
          <a:p>
            <a:pPr algn="ctr"/>
            <a:r>
              <a:rPr lang="en-US" sz="2400" dirty="0" smtClean="0"/>
              <a:t>An electrically charged object can </a:t>
            </a:r>
            <a:r>
              <a:rPr lang="en-US" sz="2400" dirty="0" smtClean="0">
                <a:solidFill>
                  <a:srgbClr val="FF0000"/>
                </a:solidFill>
              </a:rPr>
              <a:t>attract</a:t>
            </a:r>
            <a:r>
              <a:rPr lang="en-US" sz="2400" dirty="0" smtClean="0"/>
              <a:t> an uncharged object and/or either attract or </a:t>
            </a:r>
            <a:r>
              <a:rPr lang="en-US" sz="2400" dirty="0" smtClean="0">
                <a:solidFill>
                  <a:srgbClr val="FF0000"/>
                </a:solidFill>
              </a:rPr>
              <a:t>repel</a:t>
            </a:r>
            <a:r>
              <a:rPr lang="en-US" sz="2400" dirty="0" smtClean="0"/>
              <a:t> another charged object without any contact between the objects.</a:t>
            </a:r>
            <a:endParaRPr lang="en-US" sz="2400" dirty="0"/>
          </a:p>
        </p:txBody>
      </p:sp>
      <p:sp>
        <p:nvSpPr>
          <p:cNvPr id="12" name="Rectangle 11"/>
          <p:cNvSpPr/>
          <p:nvPr/>
        </p:nvSpPr>
        <p:spPr>
          <a:xfrm>
            <a:off x="914400" y="0"/>
            <a:ext cx="7391400" cy="1323439"/>
          </a:xfrm>
          <a:prstGeom prst="rect">
            <a:avLst/>
          </a:prstGeom>
          <a:solidFill>
            <a:schemeClr val="accent1">
              <a:lumMod val="20000"/>
              <a:lumOff val="80000"/>
            </a:schemeClr>
          </a:solid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Electrically charged objects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 name="Picture 9" descr="bendwatercomb.jpg"/>
          <p:cNvPicPr>
            <a:picLocks noChangeAspect="1"/>
          </p:cNvPicPr>
          <p:nvPr/>
        </p:nvPicPr>
        <p:blipFill>
          <a:blip r:embed="rId3" cstate="print"/>
          <a:stretch>
            <a:fillRect/>
          </a:stretch>
        </p:blipFill>
        <p:spPr>
          <a:xfrm>
            <a:off x="6934200" y="2667000"/>
            <a:ext cx="1803400" cy="1555433"/>
          </a:xfrm>
          <a:prstGeom prst="rect">
            <a:avLst/>
          </a:prstGeom>
        </p:spPr>
      </p:pic>
      <p:pic>
        <p:nvPicPr>
          <p:cNvPr id="11" name="Picture 10" descr="balloonsticking.jpg"/>
          <p:cNvPicPr>
            <a:picLocks noChangeAspect="1"/>
          </p:cNvPicPr>
          <p:nvPr/>
        </p:nvPicPr>
        <p:blipFill>
          <a:blip r:embed="rId4" cstate="print"/>
          <a:stretch>
            <a:fillRect/>
          </a:stretch>
        </p:blipFill>
        <p:spPr>
          <a:xfrm>
            <a:off x="304800" y="2667000"/>
            <a:ext cx="1752599" cy="1523999"/>
          </a:xfrm>
          <a:prstGeom prst="rect">
            <a:avLst/>
          </a:prstGeom>
        </p:spPr>
      </p:pic>
      <p:pic>
        <p:nvPicPr>
          <p:cNvPr id="20" name="Picture 19" descr="teacher1.jpg"/>
          <p:cNvPicPr>
            <a:picLocks noChangeAspect="1"/>
          </p:cNvPicPr>
          <p:nvPr/>
        </p:nvPicPr>
        <p:blipFill>
          <a:blip r:embed="rId5" cstate="print"/>
          <a:stretch>
            <a:fillRect/>
          </a:stretch>
        </p:blipFill>
        <p:spPr>
          <a:xfrm>
            <a:off x="2514600" y="3810000"/>
            <a:ext cx="3937000" cy="2306700"/>
          </a:xfrm>
          <a:prstGeom prst="rect">
            <a:avLst/>
          </a:prstGeom>
        </p:spPr>
      </p:pic>
      <p:sp>
        <p:nvSpPr>
          <p:cNvPr id="21" name="TextBox 20"/>
          <p:cNvSpPr txBox="1"/>
          <p:nvPr/>
        </p:nvSpPr>
        <p:spPr>
          <a:xfrm>
            <a:off x="609600" y="4267200"/>
            <a:ext cx="1159292" cy="369332"/>
          </a:xfrm>
          <a:prstGeom prst="rect">
            <a:avLst/>
          </a:prstGeom>
          <a:noFill/>
        </p:spPr>
        <p:txBody>
          <a:bodyPr wrap="none" rtlCol="0">
            <a:spAutoFit/>
          </a:bodyPr>
          <a:lstStyle/>
          <a:p>
            <a:r>
              <a:rPr lang="en-US" dirty="0" smtClean="0"/>
              <a:t>Attraction</a:t>
            </a:r>
            <a:endParaRPr lang="en-US" dirty="0"/>
          </a:p>
        </p:txBody>
      </p:sp>
      <p:sp>
        <p:nvSpPr>
          <p:cNvPr id="22" name="TextBox 21"/>
          <p:cNvSpPr txBox="1"/>
          <p:nvPr/>
        </p:nvSpPr>
        <p:spPr>
          <a:xfrm>
            <a:off x="7162800" y="4267200"/>
            <a:ext cx="1159292" cy="369332"/>
          </a:xfrm>
          <a:prstGeom prst="rect">
            <a:avLst/>
          </a:prstGeom>
          <a:noFill/>
        </p:spPr>
        <p:txBody>
          <a:bodyPr wrap="none" rtlCol="0">
            <a:spAutoFit/>
          </a:bodyPr>
          <a:lstStyle/>
          <a:p>
            <a:r>
              <a:rPr lang="en-US" dirty="0" smtClean="0"/>
              <a:t>Attraction</a:t>
            </a:r>
            <a:endParaRPr lang="en-US" dirty="0"/>
          </a:p>
        </p:txBody>
      </p:sp>
      <p:sp>
        <p:nvSpPr>
          <p:cNvPr id="23" name="TextBox 22"/>
          <p:cNvSpPr txBox="1"/>
          <p:nvPr/>
        </p:nvSpPr>
        <p:spPr>
          <a:xfrm>
            <a:off x="3657600" y="6172200"/>
            <a:ext cx="1877437" cy="369332"/>
          </a:xfrm>
          <a:prstGeom prst="rect">
            <a:avLst/>
          </a:prstGeom>
          <a:noFill/>
        </p:spPr>
        <p:txBody>
          <a:bodyPr wrap="none" rtlCol="0">
            <a:spAutoFit/>
          </a:bodyPr>
          <a:lstStyle/>
          <a:p>
            <a:r>
              <a:rPr lang="en-US" dirty="0" smtClean="0"/>
              <a:t>Repulsion/Repel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Grp="1"/>
          </p:cNvSpPr>
          <p:nvPr>
            <p:ph type="body" idx="1"/>
          </p:nvPr>
        </p:nvSpPr>
        <p:spPr>
          <a:xfrm>
            <a:off x="457200" y="1219200"/>
            <a:ext cx="8229600" cy="5410200"/>
          </a:xfrm>
        </p:spPr>
        <p:txBody>
          <a:bodyPr/>
          <a:lstStyle/>
          <a:p>
            <a:pPr>
              <a:buFont typeface="Wingdings 2" pitchFamily="18" charset="2"/>
              <a:buNone/>
            </a:pPr>
            <a:r>
              <a:rPr lang="en-US" sz="3400" b="1" dirty="0" smtClean="0"/>
              <a:t>Partner A</a:t>
            </a:r>
            <a:r>
              <a:rPr lang="en-US" sz="3400" dirty="0" smtClean="0"/>
              <a:t>: Tell your shoulder partner what 3 ways  electrical energy can be transformed and give an example of each.</a:t>
            </a:r>
          </a:p>
          <a:p>
            <a:pPr>
              <a:buFont typeface="Wingdings 2" pitchFamily="18" charset="2"/>
              <a:buNone/>
            </a:pPr>
            <a:endParaRPr lang="en-US" sz="3400" dirty="0" smtClean="0"/>
          </a:p>
          <a:p>
            <a:pPr>
              <a:buFont typeface="Wingdings 2" pitchFamily="18" charset="2"/>
              <a:buNone/>
            </a:pPr>
            <a:r>
              <a:rPr lang="en-US" sz="3400" b="1" dirty="0" smtClean="0"/>
              <a:t>Partner B</a:t>
            </a:r>
            <a:r>
              <a:rPr lang="en-US" sz="3400" dirty="0" smtClean="0"/>
              <a:t>: Tell your shoulder partner</a:t>
            </a:r>
          </a:p>
          <a:p>
            <a:pPr>
              <a:buFont typeface="Wingdings 2" pitchFamily="18" charset="2"/>
              <a:buNone/>
            </a:pPr>
            <a:r>
              <a:rPr lang="en-US" sz="3400" dirty="0" smtClean="0"/>
              <a:t>   the difference between attract and </a:t>
            </a:r>
          </a:p>
          <a:p>
            <a:pPr>
              <a:buFont typeface="Wingdings 2" pitchFamily="18" charset="2"/>
              <a:buNone/>
            </a:pPr>
            <a:r>
              <a:rPr lang="en-US" sz="3400" dirty="0" smtClean="0"/>
              <a:t>   repel and then tell what happens to </a:t>
            </a:r>
          </a:p>
          <a:p>
            <a:pPr>
              <a:buFont typeface="Wingdings 2" pitchFamily="18" charset="2"/>
              <a:buNone/>
            </a:pPr>
            <a:r>
              <a:rPr lang="en-US" sz="3400" dirty="0" smtClean="0"/>
              <a:t>   like charges and what happens to unlike charges. </a:t>
            </a:r>
          </a:p>
          <a:p>
            <a:pPr>
              <a:buFont typeface="Wingdings 2" pitchFamily="18" charset="2"/>
              <a:buNone/>
            </a:pPr>
            <a:endParaRPr lang="en-US" sz="3600" dirty="0" smtClean="0"/>
          </a:p>
        </p:txBody>
      </p:sp>
      <p:sp>
        <p:nvSpPr>
          <p:cNvPr id="6" name="Rectangle 2"/>
          <p:cNvSpPr>
            <a:spLocks noGrp="1"/>
          </p:cNvSpPr>
          <p:nvPr>
            <p:ph type="title"/>
          </p:nvPr>
        </p:nvSpPr>
        <p:spPr>
          <a:xfrm>
            <a:off x="304800" y="228600"/>
            <a:ext cx="8229600" cy="990600"/>
          </a:xfrm>
        </p:spPr>
        <p:txBody>
          <a:bodyPr/>
          <a:lstStyle/>
          <a:p>
            <a:pPr algn="ctr"/>
            <a:r>
              <a:rPr lang="en-US"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Summarize</a:t>
            </a:r>
          </a:p>
        </p:txBody>
      </p:sp>
      <p:pic>
        <p:nvPicPr>
          <p:cNvPr id="5" name="Picture 4" descr="smile.jpg"/>
          <p:cNvPicPr>
            <a:picLocks noChangeAspect="1"/>
          </p:cNvPicPr>
          <p:nvPr/>
        </p:nvPicPr>
        <p:blipFill>
          <a:blip r:embed="rId3" cstate="print"/>
          <a:stretch>
            <a:fillRect/>
          </a:stretch>
        </p:blipFill>
        <p:spPr>
          <a:xfrm>
            <a:off x="7467600" y="3276600"/>
            <a:ext cx="1676400" cy="1676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1066801"/>
            <a:ext cx="7218002" cy="2954655"/>
          </a:xfrm>
          <a:prstGeom prst="rect">
            <a:avLst/>
          </a:prstGeom>
          <a:noFill/>
        </p:spPr>
        <p:txBody>
          <a:bodyPr wrap="square" rtlCol="0">
            <a:spAutoFit/>
          </a:bodyPr>
          <a:lstStyle/>
          <a:p>
            <a:pPr algn="ctr"/>
            <a:r>
              <a:rPr lang="en-US" sz="2800" dirty="0" smtClean="0"/>
              <a:t>Electric current flows through a path called a </a:t>
            </a:r>
            <a:r>
              <a:rPr lang="en-US" sz="2800" dirty="0" smtClean="0">
                <a:solidFill>
                  <a:srgbClr val="FF0000"/>
                </a:solidFill>
              </a:rPr>
              <a:t>circuit</a:t>
            </a:r>
            <a:r>
              <a:rPr lang="en-US" sz="2800" dirty="0" smtClean="0"/>
              <a:t>. A </a:t>
            </a:r>
            <a:r>
              <a:rPr lang="en-US" sz="2800" dirty="0" smtClean="0">
                <a:solidFill>
                  <a:srgbClr val="FF0000"/>
                </a:solidFill>
              </a:rPr>
              <a:t>circuit </a:t>
            </a:r>
            <a:r>
              <a:rPr lang="en-US" sz="2800" dirty="0" smtClean="0"/>
              <a:t>is like a big loop. In order for the current to flow through the loop, the path must have no breaks; in other words, it must be closed. A </a:t>
            </a:r>
            <a:r>
              <a:rPr lang="en-US" sz="2800" dirty="0" smtClean="0">
                <a:solidFill>
                  <a:srgbClr val="FF0000"/>
                </a:solidFill>
              </a:rPr>
              <a:t>closed circuit </a:t>
            </a:r>
            <a:r>
              <a:rPr lang="en-US" sz="2800" dirty="0" smtClean="0"/>
              <a:t>has no breaks in it. An open circuit has a break.</a:t>
            </a:r>
          </a:p>
          <a:p>
            <a:endParaRPr lang="en-US" dirty="0"/>
          </a:p>
        </p:txBody>
      </p:sp>
      <p:sp>
        <p:nvSpPr>
          <p:cNvPr id="9" name="Rectangle 8"/>
          <p:cNvSpPr/>
          <p:nvPr/>
        </p:nvSpPr>
        <p:spPr>
          <a:xfrm>
            <a:off x="990600" y="228600"/>
            <a:ext cx="7391400" cy="707886"/>
          </a:xfrm>
          <a:prstGeom prst="rect">
            <a:avLst/>
          </a:prstGeom>
          <a:solidFill>
            <a:schemeClr val="accent1">
              <a:lumMod val="20000"/>
              <a:lumOff val="80000"/>
            </a:schemeClr>
          </a:solid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Electric circuits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7" name="Picture 6" descr="open_circuit.gif"/>
          <p:cNvPicPr>
            <a:picLocks noChangeAspect="1"/>
          </p:cNvPicPr>
          <p:nvPr/>
        </p:nvPicPr>
        <p:blipFill>
          <a:blip r:embed="rId3" cstate="print"/>
          <a:stretch>
            <a:fillRect/>
          </a:stretch>
        </p:blipFill>
        <p:spPr>
          <a:xfrm>
            <a:off x="5562600" y="4191000"/>
            <a:ext cx="2390775" cy="1743075"/>
          </a:xfrm>
          <a:prstGeom prst="rect">
            <a:avLst/>
          </a:prstGeom>
        </p:spPr>
      </p:pic>
      <p:pic>
        <p:nvPicPr>
          <p:cNvPr id="8" name="Picture 7" descr="closedcircuit.jpg"/>
          <p:cNvPicPr>
            <a:picLocks noChangeAspect="1"/>
          </p:cNvPicPr>
          <p:nvPr/>
        </p:nvPicPr>
        <p:blipFill>
          <a:blip r:embed="rId4" cstate="print"/>
          <a:stretch>
            <a:fillRect/>
          </a:stretch>
        </p:blipFill>
        <p:spPr>
          <a:xfrm>
            <a:off x="1143000" y="4038600"/>
            <a:ext cx="2531301" cy="1847850"/>
          </a:xfrm>
          <a:prstGeom prst="rect">
            <a:avLst/>
          </a:prstGeom>
        </p:spPr>
      </p:pic>
      <p:sp>
        <p:nvSpPr>
          <p:cNvPr id="12" name="TextBox 11"/>
          <p:cNvSpPr txBox="1"/>
          <p:nvPr/>
        </p:nvSpPr>
        <p:spPr>
          <a:xfrm>
            <a:off x="533400" y="5943600"/>
            <a:ext cx="3377848" cy="369332"/>
          </a:xfrm>
          <a:prstGeom prst="rect">
            <a:avLst/>
          </a:prstGeom>
          <a:noFill/>
        </p:spPr>
        <p:txBody>
          <a:bodyPr wrap="none" rtlCol="0">
            <a:spAutoFit/>
          </a:bodyPr>
          <a:lstStyle/>
          <a:p>
            <a:r>
              <a:rPr lang="en-US" dirty="0" smtClean="0">
                <a:solidFill>
                  <a:srgbClr val="FF0000"/>
                </a:solidFill>
              </a:rPr>
              <a:t>Closed circuit </a:t>
            </a:r>
            <a:r>
              <a:rPr lang="en-US" dirty="0" smtClean="0"/>
              <a:t>– Light bulb is on</a:t>
            </a:r>
            <a:endParaRPr lang="en-US" dirty="0"/>
          </a:p>
        </p:txBody>
      </p:sp>
      <p:sp>
        <p:nvSpPr>
          <p:cNvPr id="14" name="TextBox 13"/>
          <p:cNvSpPr txBox="1"/>
          <p:nvPr/>
        </p:nvSpPr>
        <p:spPr>
          <a:xfrm>
            <a:off x="5181600" y="6019800"/>
            <a:ext cx="3219792" cy="369332"/>
          </a:xfrm>
          <a:prstGeom prst="rect">
            <a:avLst/>
          </a:prstGeom>
          <a:noFill/>
        </p:spPr>
        <p:txBody>
          <a:bodyPr wrap="none" rtlCol="0">
            <a:spAutoFit/>
          </a:bodyPr>
          <a:lstStyle/>
          <a:p>
            <a:r>
              <a:rPr lang="en-US" dirty="0" smtClean="0"/>
              <a:t>Open circuit – Light bulb is off</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524000"/>
            <a:ext cx="8353717" cy="2215991"/>
          </a:xfrm>
          <a:prstGeom prst="rect">
            <a:avLst/>
          </a:prstGeom>
          <a:noFill/>
        </p:spPr>
        <p:txBody>
          <a:bodyPr wrap="square" rtlCol="0">
            <a:spAutoFit/>
          </a:bodyPr>
          <a:lstStyle/>
          <a:p>
            <a:pPr algn="ctr"/>
            <a:r>
              <a:rPr lang="en-US" sz="2400" dirty="0" smtClean="0"/>
              <a:t>Anything that allows heat/thermal energy or electricity to move through it easily is a conductor.</a:t>
            </a:r>
          </a:p>
          <a:p>
            <a:pPr algn="ctr"/>
            <a:endParaRPr lang="en-US" sz="2400" dirty="0" smtClean="0"/>
          </a:p>
          <a:p>
            <a:pPr algn="ctr"/>
            <a:r>
              <a:rPr lang="en-US" sz="2400" dirty="0" smtClean="0"/>
              <a:t>Anything that slows the movement of heat/thermal energy or electricity is an insulator.</a:t>
            </a:r>
          </a:p>
          <a:p>
            <a:endParaRPr lang="en-US" dirty="0"/>
          </a:p>
        </p:txBody>
      </p:sp>
      <p:sp>
        <p:nvSpPr>
          <p:cNvPr id="10" name="Rectangle 9"/>
          <p:cNvSpPr/>
          <p:nvPr/>
        </p:nvSpPr>
        <p:spPr>
          <a:xfrm>
            <a:off x="1066800" y="0"/>
            <a:ext cx="7391400" cy="1323439"/>
          </a:xfrm>
          <a:prstGeom prst="rect">
            <a:avLst/>
          </a:prstGeom>
          <a:solidFill>
            <a:schemeClr val="accent1">
              <a:lumMod val="20000"/>
              <a:lumOff val="80000"/>
            </a:schemeClr>
          </a:solid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Conductors and insulators</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6" name="Picture 15" descr="momoven.jpg"/>
          <p:cNvPicPr>
            <a:picLocks noChangeAspect="1"/>
          </p:cNvPicPr>
          <p:nvPr/>
        </p:nvPicPr>
        <p:blipFill>
          <a:blip r:embed="rId3" cstate="print"/>
          <a:stretch>
            <a:fillRect/>
          </a:stretch>
        </p:blipFill>
        <p:spPr>
          <a:xfrm>
            <a:off x="304800" y="4267200"/>
            <a:ext cx="3124200" cy="2414155"/>
          </a:xfrm>
          <a:prstGeom prst="rect">
            <a:avLst/>
          </a:prstGeom>
        </p:spPr>
      </p:pic>
      <p:sp>
        <p:nvSpPr>
          <p:cNvPr id="19" name="TextBox 18"/>
          <p:cNvSpPr txBox="1"/>
          <p:nvPr/>
        </p:nvSpPr>
        <p:spPr>
          <a:xfrm>
            <a:off x="3733800" y="3962400"/>
            <a:ext cx="4684552" cy="1015663"/>
          </a:xfrm>
          <a:prstGeom prst="rect">
            <a:avLst/>
          </a:prstGeom>
          <a:noFill/>
        </p:spPr>
        <p:txBody>
          <a:bodyPr wrap="none" rtlCol="0">
            <a:spAutoFit/>
          </a:bodyPr>
          <a:lstStyle/>
          <a:p>
            <a:r>
              <a:rPr lang="en-US" sz="2000" dirty="0" smtClean="0"/>
              <a:t>The cookie sheet is a conductor. Metals</a:t>
            </a:r>
          </a:p>
          <a:p>
            <a:r>
              <a:rPr lang="en-US" sz="2000" dirty="0" smtClean="0"/>
              <a:t>are good conductors of heat/thermal</a:t>
            </a:r>
          </a:p>
          <a:p>
            <a:r>
              <a:rPr lang="en-US" sz="2000" dirty="0" smtClean="0"/>
              <a:t>energy and electricity.</a:t>
            </a:r>
            <a:endParaRPr lang="en-US" sz="2000" dirty="0"/>
          </a:p>
        </p:txBody>
      </p:sp>
      <p:sp>
        <p:nvSpPr>
          <p:cNvPr id="20" name="TextBox 19"/>
          <p:cNvSpPr txBox="1"/>
          <p:nvPr/>
        </p:nvSpPr>
        <p:spPr>
          <a:xfrm>
            <a:off x="3733800" y="5334000"/>
            <a:ext cx="5093510" cy="1323439"/>
          </a:xfrm>
          <a:prstGeom prst="rect">
            <a:avLst/>
          </a:prstGeom>
          <a:noFill/>
        </p:spPr>
        <p:txBody>
          <a:bodyPr wrap="none" rtlCol="0">
            <a:spAutoFit/>
          </a:bodyPr>
          <a:lstStyle/>
          <a:p>
            <a:r>
              <a:rPr lang="en-US" sz="2000" dirty="0" smtClean="0"/>
              <a:t>The oven mitt the mom is wearing is an </a:t>
            </a:r>
          </a:p>
          <a:p>
            <a:r>
              <a:rPr lang="en-US" sz="2000" dirty="0" smtClean="0"/>
              <a:t>insulator. Thick fabrics, plastics, and rubber</a:t>
            </a:r>
          </a:p>
          <a:p>
            <a:r>
              <a:rPr lang="en-US" sz="2000" dirty="0" smtClean="0"/>
              <a:t>are not good conductors of heat/thermal</a:t>
            </a:r>
          </a:p>
          <a:p>
            <a:r>
              <a:rPr lang="en-US" sz="2000" dirty="0" smtClean="0"/>
              <a:t>energy and electricity.</a:t>
            </a:r>
            <a:endParaRPr lang="en-US" sz="2000" dirty="0"/>
          </a:p>
        </p:txBody>
      </p:sp>
      <p:sp>
        <p:nvSpPr>
          <p:cNvPr id="21" name="TextBox 20"/>
          <p:cNvSpPr txBox="1"/>
          <p:nvPr/>
        </p:nvSpPr>
        <p:spPr>
          <a:xfrm>
            <a:off x="457200" y="3810000"/>
            <a:ext cx="2813655" cy="369332"/>
          </a:xfrm>
          <a:prstGeom prst="rect">
            <a:avLst/>
          </a:prstGeom>
          <a:noFill/>
        </p:spPr>
        <p:txBody>
          <a:bodyPr wrap="none" rtlCol="0">
            <a:spAutoFit/>
          </a:bodyPr>
          <a:lstStyle/>
          <a:p>
            <a:r>
              <a:rPr lang="en-US" dirty="0" smtClean="0"/>
              <a:t>Take a look at the picture: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6581" y="1066800"/>
            <a:ext cx="8805019" cy="954107"/>
          </a:xfrm>
          <a:prstGeom prst="rect">
            <a:avLst/>
          </a:prstGeom>
          <a:noFill/>
        </p:spPr>
        <p:txBody>
          <a:bodyPr wrap="square" rtlCol="0">
            <a:spAutoFit/>
          </a:bodyPr>
          <a:lstStyle/>
          <a:p>
            <a:pPr algn="ctr"/>
            <a:r>
              <a:rPr lang="en-US" sz="2800" b="1" dirty="0" smtClean="0"/>
              <a:t>Heat is the transfer of thermal energy between objects of different temperatures.</a:t>
            </a:r>
          </a:p>
        </p:txBody>
      </p:sp>
      <p:sp>
        <p:nvSpPr>
          <p:cNvPr id="7" name="Rectangle 6"/>
          <p:cNvSpPr/>
          <p:nvPr/>
        </p:nvSpPr>
        <p:spPr>
          <a:xfrm>
            <a:off x="990600" y="228600"/>
            <a:ext cx="7391400" cy="707886"/>
          </a:xfrm>
          <a:prstGeom prst="rect">
            <a:avLst/>
          </a:prstGeom>
          <a:solidFill>
            <a:schemeClr val="accent1">
              <a:lumMod val="20000"/>
              <a:lumOff val="80000"/>
            </a:schemeClr>
          </a:solidFill>
        </p:spPr>
        <p:txBody>
          <a:bodyPr wrap="square" lIns="91440" tIns="45720" rIns="91440" bIns="45720">
            <a:spAutoFit/>
          </a:bodyPr>
          <a:lstStyle/>
          <a:p>
            <a:pPr algn="ctr"/>
            <a:r>
              <a:rPr lang="en-US"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Flow of heat</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TextBox 13"/>
          <p:cNvSpPr txBox="1"/>
          <p:nvPr/>
        </p:nvSpPr>
        <p:spPr>
          <a:xfrm>
            <a:off x="228600" y="2133600"/>
            <a:ext cx="8458200" cy="1200329"/>
          </a:xfrm>
          <a:prstGeom prst="rect">
            <a:avLst/>
          </a:prstGeom>
          <a:noFill/>
        </p:spPr>
        <p:txBody>
          <a:bodyPr wrap="square" rtlCol="0">
            <a:spAutoFit/>
          </a:bodyPr>
          <a:lstStyle/>
          <a:p>
            <a:pPr algn="ctr"/>
            <a:r>
              <a:rPr lang="en-US" sz="2400" b="1" dirty="0" smtClean="0">
                <a:solidFill>
                  <a:schemeClr val="accent5">
                    <a:lumMod val="75000"/>
                  </a:schemeClr>
                </a:solidFill>
              </a:rPr>
              <a:t>Heat travels from a </a:t>
            </a:r>
            <a:r>
              <a:rPr lang="en-US" sz="2400" b="1" dirty="0" smtClean="0">
                <a:solidFill>
                  <a:srgbClr val="FF0000"/>
                </a:solidFill>
              </a:rPr>
              <a:t>warmer </a:t>
            </a:r>
            <a:r>
              <a:rPr lang="en-US" sz="2400" b="1" dirty="0" smtClean="0">
                <a:solidFill>
                  <a:schemeClr val="accent5">
                    <a:lumMod val="75000"/>
                  </a:schemeClr>
                </a:solidFill>
              </a:rPr>
              <a:t>object to a </a:t>
            </a:r>
            <a:r>
              <a:rPr lang="en-US" sz="2400" b="1" dirty="0" smtClean="0">
                <a:solidFill>
                  <a:schemeClr val="bg2">
                    <a:lumMod val="50000"/>
                  </a:schemeClr>
                </a:solidFill>
              </a:rPr>
              <a:t>cooler </a:t>
            </a:r>
            <a:r>
              <a:rPr lang="en-US" sz="2400" b="1" dirty="0" smtClean="0">
                <a:solidFill>
                  <a:schemeClr val="accent5">
                    <a:lumMod val="75000"/>
                  </a:schemeClr>
                </a:solidFill>
              </a:rPr>
              <a:t>object. The heat will continue to flow until the temperature of the two objects has equalized, or reached the same temperature.</a:t>
            </a:r>
            <a:endParaRPr lang="en-US" sz="2400" b="1" dirty="0">
              <a:solidFill>
                <a:schemeClr val="accent5">
                  <a:lumMod val="75000"/>
                </a:schemeClr>
              </a:solidFill>
            </a:endParaRPr>
          </a:p>
        </p:txBody>
      </p:sp>
      <p:sp>
        <p:nvSpPr>
          <p:cNvPr id="18" name="TextBox 17"/>
          <p:cNvSpPr txBox="1"/>
          <p:nvPr/>
        </p:nvSpPr>
        <p:spPr>
          <a:xfrm>
            <a:off x="381000" y="3657601"/>
            <a:ext cx="5105400" cy="2215991"/>
          </a:xfrm>
          <a:prstGeom prst="rect">
            <a:avLst/>
          </a:prstGeom>
          <a:noFill/>
        </p:spPr>
        <p:txBody>
          <a:bodyPr wrap="square" rtlCol="0">
            <a:spAutoFit/>
          </a:bodyPr>
          <a:lstStyle/>
          <a:p>
            <a:r>
              <a:rPr lang="en-US" sz="2000" b="1" dirty="0" smtClean="0"/>
              <a:t>For example, suppose you place an ice cube in a glass of water. Because the water is warmer than the ice, heat flows from the water to the ice until the two reach the same temperature. Heat does not flow from the ice to the water. </a:t>
            </a:r>
          </a:p>
          <a:p>
            <a:endParaRPr lang="en-US" dirty="0"/>
          </a:p>
        </p:txBody>
      </p:sp>
      <p:pic>
        <p:nvPicPr>
          <p:cNvPr id="23" name="Picture 22" descr="waterice.jpg"/>
          <p:cNvPicPr>
            <a:picLocks noChangeAspect="1"/>
          </p:cNvPicPr>
          <p:nvPr/>
        </p:nvPicPr>
        <p:blipFill>
          <a:blip r:embed="rId3" cstate="print"/>
          <a:stretch>
            <a:fillRect/>
          </a:stretch>
        </p:blipFill>
        <p:spPr>
          <a:xfrm>
            <a:off x="5562600" y="3429000"/>
            <a:ext cx="2667000" cy="3229429"/>
          </a:xfrm>
          <a:prstGeom prst="rect">
            <a:avLst/>
          </a:prstGeom>
        </p:spPr>
      </p:pic>
      <p:sp>
        <p:nvSpPr>
          <p:cNvPr id="25" name="Right Arrow 24"/>
          <p:cNvSpPr/>
          <p:nvPr/>
        </p:nvSpPr>
        <p:spPr>
          <a:xfrm rot="19084156">
            <a:off x="5933844" y="5628336"/>
            <a:ext cx="484802" cy="156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rot="16200000">
            <a:off x="6667500" y="57531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Left Arrow 27"/>
          <p:cNvSpPr/>
          <p:nvPr/>
        </p:nvSpPr>
        <p:spPr>
          <a:xfrm rot="3154747">
            <a:off x="7286030" y="5638057"/>
            <a:ext cx="4572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7899</TotalTime>
  <Words>1792</Words>
  <Application>Microsoft Office PowerPoint</Application>
  <PresentationFormat>On-screen Show (4:3)</PresentationFormat>
  <Paragraphs>229</Paragraphs>
  <Slides>24</Slides>
  <Notes>20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Elementary Science</vt:lpstr>
      <vt:lpstr>SC.5.P.10.4</vt:lpstr>
      <vt:lpstr> transformation of electrical energy</vt:lpstr>
      <vt:lpstr>Slide 4</vt:lpstr>
      <vt:lpstr>Slide 5</vt:lpstr>
      <vt:lpstr>Summarize</vt:lpstr>
      <vt:lpstr>Slide 7</vt:lpstr>
      <vt:lpstr>Slide 8</vt:lpstr>
      <vt:lpstr>Slide 9</vt:lpstr>
      <vt:lpstr>Slide 10</vt:lpstr>
      <vt:lpstr> Summary</vt:lpstr>
      <vt:lpstr>Guided Practice Work with your shoulder partner to answer each question</vt:lpstr>
      <vt:lpstr> “A” is the correct answer!</vt:lpstr>
      <vt:lpstr>Slide 14</vt:lpstr>
      <vt:lpstr> “B” is the correct answer!</vt:lpstr>
      <vt:lpstr>Slide 16</vt:lpstr>
      <vt:lpstr> “A” is the correct answer!</vt:lpstr>
      <vt:lpstr>Summary</vt:lpstr>
      <vt:lpstr>Check Your Understanding Record your answers. Check them at the end.</vt:lpstr>
      <vt:lpstr>Slide 20</vt:lpstr>
      <vt:lpstr>Slide 21</vt:lpstr>
      <vt:lpstr>Slide 22</vt:lpstr>
      <vt:lpstr>Check Your Answers</vt:lpstr>
      <vt:lpstr>Summary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linda.vendur</dc:creator>
  <cp:lastModifiedBy>polly.burkhart</cp:lastModifiedBy>
  <cp:revision>496</cp:revision>
  <dcterms:created xsi:type="dcterms:W3CDTF">2009-01-20T16:21:40Z</dcterms:created>
  <dcterms:modified xsi:type="dcterms:W3CDTF">2011-11-28T21:23:28Z</dcterms:modified>
</cp:coreProperties>
</file>