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66" r:id="rId2"/>
    <p:sldId id="359" r:id="rId3"/>
    <p:sldId id="383" r:id="rId4"/>
    <p:sldId id="391" r:id="rId5"/>
    <p:sldId id="392" r:id="rId6"/>
    <p:sldId id="396" r:id="rId7"/>
    <p:sldId id="395" r:id="rId8"/>
    <p:sldId id="398" r:id="rId9"/>
    <p:sldId id="384" r:id="rId10"/>
    <p:sldId id="394" r:id="rId11"/>
    <p:sldId id="397" r:id="rId12"/>
    <p:sldId id="379" r:id="rId13"/>
    <p:sldId id="393" r:id="rId14"/>
    <p:sldId id="375" r:id="rId15"/>
    <p:sldId id="399" r:id="rId16"/>
    <p:sldId id="400" r:id="rId17"/>
    <p:sldId id="381" r:id="rId18"/>
    <p:sldId id="362" r:id="rId19"/>
    <p:sldId id="389" r:id="rId20"/>
    <p:sldId id="390" r:id="rId21"/>
    <p:sldId id="377" r:id="rId22"/>
    <p:sldId id="378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FCC8"/>
    <a:srgbClr val="009900"/>
    <a:srgbClr val="CC00FF"/>
    <a:srgbClr val="F6E998"/>
    <a:srgbClr val="996633"/>
    <a:srgbClr val="CCFF99"/>
    <a:srgbClr val="686E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79052" autoAdjust="0"/>
  </p:normalViewPr>
  <p:slideViewPr>
    <p:cSldViewPr>
      <p:cViewPr varScale="1">
        <p:scale>
          <a:sx n="58" d="100"/>
          <a:sy n="58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91004-38F3-4C53-B0AE-B3E0CEC48B6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4FB3BA-6C52-40CC-A753-E1532FF7CC05}">
      <dgm:prSet phldrT="[Text]"/>
      <dgm:spPr/>
      <dgm:t>
        <a:bodyPr/>
        <a:lstStyle/>
        <a:p>
          <a:r>
            <a:rPr lang="en-US" dirty="0" smtClean="0"/>
            <a:t>Define Weathering</a:t>
          </a:r>
          <a:endParaRPr lang="en-US" dirty="0"/>
        </a:p>
      </dgm:t>
    </dgm:pt>
    <dgm:pt modelId="{42C55920-EA78-4AD5-8EC9-FA599F4B1F57}" type="parTrans" cxnId="{EEED05D2-967B-4F13-A551-D4F81FB3FBC5}">
      <dgm:prSet/>
      <dgm:spPr/>
      <dgm:t>
        <a:bodyPr/>
        <a:lstStyle/>
        <a:p>
          <a:endParaRPr lang="en-US"/>
        </a:p>
      </dgm:t>
    </dgm:pt>
    <dgm:pt modelId="{89127FE1-CEE1-4AF7-BE66-0C5C30EC7D47}" type="sibTrans" cxnId="{EEED05D2-967B-4F13-A551-D4F81FB3FBC5}">
      <dgm:prSet/>
      <dgm:spPr/>
      <dgm:t>
        <a:bodyPr/>
        <a:lstStyle/>
        <a:p>
          <a:endParaRPr lang="en-US"/>
        </a:p>
      </dgm:t>
    </dgm:pt>
    <dgm:pt modelId="{BFCAC860-96E2-4723-94CF-2DBF779D8F05}">
      <dgm:prSet phldrT="[Text]"/>
      <dgm:spPr/>
      <dgm:t>
        <a:bodyPr/>
        <a:lstStyle/>
        <a:p>
          <a:r>
            <a:rPr lang="en-US" dirty="0" smtClean="0"/>
            <a:t>Name one weathering agent</a:t>
          </a:r>
          <a:endParaRPr lang="en-US" dirty="0"/>
        </a:p>
      </dgm:t>
    </dgm:pt>
    <dgm:pt modelId="{AC43C593-DF2E-4D1F-BEA6-10B407BFBCEE}" type="parTrans" cxnId="{47C841AD-27FE-4CEA-834D-5BBC47A1C7A9}">
      <dgm:prSet/>
      <dgm:spPr/>
      <dgm:t>
        <a:bodyPr/>
        <a:lstStyle/>
        <a:p>
          <a:endParaRPr lang="en-US"/>
        </a:p>
      </dgm:t>
    </dgm:pt>
    <dgm:pt modelId="{6F421537-382C-4C33-B4E0-BA1DDEC5D3A9}" type="sibTrans" cxnId="{47C841AD-27FE-4CEA-834D-5BBC47A1C7A9}">
      <dgm:prSet/>
      <dgm:spPr/>
      <dgm:t>
        <a:bodyPr/>
        <a:lstStyle/>
        <a:p>
          <a:endParaRPr lang="en-US"/>
        </a:p>
      </dgm:t>
    </dgm:pt>
    <dgm:pt modelId="{07C109A7-1D19-4E60-80E1-4C1432A2C591}">
      <dgm:prSet phldrT="[Text]"/>
      <dgm:spPr/>
      <dgm:t>
        <a:bodyPr/>
        <a:lstStyle/>
        <a:p>
          <a:r>
            <a:rPr lang="en-US" dirty="0" smtClean="0"/>
            <a:t>Name one weathering agent</a:t>
          </a:r>
          <a:endParaRPr lang="en-US" dirty="0"/>
        </a:p>
      </dgm:t>
    </dgm:pt>
    <dgm:pt modelId="{CCDFC31A-53B6-4193-B24D-23EA67C3C7DD}" type="parTrans" cxnId="{19520B7D-90CA-46E8-A3F0-C572034B0A7D}">
      <dgm:prSet/>
      <dgm:spPr/>
      <dgm:t>
        <a:bodyPr/>
        <a:lstStyle/>
        <a:p>
          <a:endParaRPr lang="en-US"/>
        </a:p>
      </dgm:t>
    </dgm:pt>
    <dgm:pt modelId="{3960E53D-7984-49DD-BE4C-017A46DB14D3}" type="sibTrans" cxnId="{19520B7D-90CA-46E8-A3F0-C572034B0A7D}">
      <dgm:prSet/>
      <dgm:spPr/>
      <dgm:t>
        <a:bodyPr/>
        <a:lstStyle/>
        <a:p>
          <a:endParaRPr lang="en-US"/>
        </a:p>
      </dgm:t>
    </dgm:pt>
    <dgm:pt modelId="{308C3C6F-C332-45C5-A342-C403DAF0784B}">
      <dgm:prSet phldrT="[Text]"/>
      <dgm:spPr/>
      <dgm:t>
        <a:bodyPr/>
        <a:lstStyle/>
        <a:p>
          <a:r>
            <a:rPr lang="en-US" dirty="0" smtClean="0"/>
            <a:t>Name one weathering agent</a:t>
          </a:r>
          <a:endParaRPr lang="en-US" dirty="0"/>
        </a:p>
      </dgm:t>
    </dgm:pt>
    <dgm:pt modelId="{94CB0444-0924-44B8-9B6C-8FB7137F772B}" type="parTrans" cxnId="{1CDC7743-D2D9-43F7-94F4-ED14790CA05C}">
      <dgm:prSet/>
      <dgm:spPr/>
      <dgm:t>
        <a:bodyPr/>
        <a:lstStyle/>
        <a:p>
          <a:endParaRPr lang="en-US"/>
        </a:p>
      </dgm:t>
    </dgm:pt>
    <dgm:pt modelId="{A4ECC47F-5007-41B5-AEA5-81FDAD3565CB}" type="sibTrans" cxnId="{1CDC7743-D2D9-43F7-94F4-ED14790CA05C}">
      <dgm:prSet/>
      <dgm:spPr/>
      <dgm:t>
        <a:bodyPr/>
        <a:lstStyle/>
        <a:p>
          <a:endParaRPr lang="en-US"/>
        </a:p>
      </dgm:t>
    </dgm:pt>
    <dgm:pt modelId="{B55D385B-A53F-4FBB-BED1-CBDB1B77E3D0}">
      <dgm:prSet phldrT="[Text]"/>
      <dgm:spPr/>
      <dgm:t>
        <a:bodyPr/>
        <a:lstStyle/>
        <a:p>
          <a:r>
            <a:rPr lang="en-US" dirty="0" smtClean="0"/>
            <a:t>Name one weathering agent</a:t>
          </a:r>
          <a:endParaRPr lang="en-US" dirty="0"/>
        </a:p>
      </dgm:t>
    </dgm:pt>
    <dgm:pt modelId="{3D31A51B-A8E1-43D0-89CB-F4BFC54DFB82}" type="parTrans" cxnId="{9563C9E0-1A62-4582-9BBA-81724EA8B947}">
      <dgm:prSet/>
      <dgm:spPr/>
      <dgm:t>
        <a:bodyPr/>
        <a:lstStyle/>
        <a:p>
          <a:endParaRPr lang="en-US"/>
        </a:p>
      </dgm:t>
    </dgm:pt>
    <dgm:pt modelId="{49C121F5-346B-45B2-976F-1DF02502B936}" type="sibTrans" cxnId="{9563C9E0-1A62-4582-9BBA-81724EA8B947}">
      <dgm:prSet/>
      <dgm:spPr/>
      <dgm:t>
        <a:bodyPr/>
        <a:lstStyle/>
        <a:p>
          <a:endParaRPr lang="en-US"/>
        </a:p>
      </dgm:t>
    </dgm:pt>
    <dgm:pt modelId="{0883CBE8-FAB8-4D31-B5B1-EAEF5529B538}" type="pres">
      <dgm:prSet presAssocID="{5E791004-38F3-4C53-B0AE-B3E0CEC48B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DF028-5D76-4D42-808D-321B94BFBB06}" type="pres">
      <dgm:prSet presAssocID="{7B4FB3BA-6C52-40CC-A753-E1532FF7CC05}" presName="centerShape" presStyleLbl="node0" presStyleIdx="0" presStyleCnt="1"/>
      <dgm:spPr/>
      <dgm:t>
        <a:bodyPr/>
        <a:lstStyle/>
        <a:p>
          <a:endParaRPr lang="en-US"/>
        </a:p>
      </dgm:t>
    </dgm:pt>
    <dgm:pt modelId="{A6902E07-1339-4593-8CDB-243CAFF0E2C5}" type="pres">
      <dgm:prSet presAssocID="{AC43C593-DF2E-4D1F-BEA6-10B407BFBCE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1988BA2E-26B5-4EB7-A4A6-947228A3CCD1}" type="pres">
      <dgm:prSet presAssocID="{AC43C593-DF2E-4D1F-BEA6-10B407BFBCE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6A5E286-2CBE-455F-ACDE-6792AA1ABA0A}" type="pres">
      <dgm:prSet presAssocID="{BFCAC860-96E2-4723-94CF-2DBF779D8F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BEDA6-F14C-43C6-AAC0-4F7136CC9B8D}" type="pres">
      <dgm:prSet presAssocID="{CCDFC31A-53B6-4193-B24D-23EA67C3C7DD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D66B36F-A700-45BB-A838-DBA987D7C184}" type="pres">
      <dgm:prSet presAssocID="{CCDFC31A-53B6-4193-B24D-23EA67C3C7D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17D8D4D-769A-44C1-9110-08F9321838B1}" type="pres">
      <dgm:prSet presAssocID="{07C109A7-1D19-4E60-80E1-4C1432A2C5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5E8C9-FDFB-42A0-B135-26BE0BD43FEC}" type="pres">
      <dgm:prSet presAssocID="{94CB0444-0924-44B8-9B6C-8FB7137F772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ED5F3DE-FB6E-4786-B75D-3D401CADF991}" type="pres">
      <dgm:prSet presAssocID="{94CB0444-0924-44B8-9B6C-8FB7137F772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A1FB1EF-056A-46E3-A10D-A35010136737}" type="pres">
      <dgm:prSet presAssocID="{308C3C6F-C332-45C5-A342-C403DAF078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A1A6B-1FF4-471B-88D4-DB5237BDEF63}" type="pres">
      <dgm:prSet presAssocID="{3D31A51B-A8E1-43D0-89CB-F4BFC54DFB8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ED6642A-7FFD-42ED-A093-514FF31127D4}" type="pres">
      <dgm:prSet presAssocID="{3D31A51B-A8E1-43D0-89CB-F4BFC54DFB8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97C418DC-4B1C-4EE3-9A30-4CEB5F51B8D3}" type="pres">
      <dgm:prSet presAssocID="{B55D385B-A53F-4FBB-BED1-CBDB1B77E3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0743D3-7A04-4ED5-B607-503197E4745E}" type="presOf" srcId="{308C3C6F-C332-45C5-A342-C403DAF0784B}" destId="{2A1FB1EF-056A-46E3-A10D-A35010136737}" srcOrd="0" destOrd="0" presId="urn:microsoft.com/office/officeart/2005/8/layout/radial5"/>
    <dgm:cxn modelId="{9563C9E0-1A62-4582-9BBA-81724EA8B947}" srcId="{7B4FB3BA-6C52-40CC-A753-E1532FF7CC05}" destId="{B55D385B-A53F-4FBB-BED1-CBDB1B77E3D0}" srcOrd="3" destOrd="0" parTransId="{3D31A51B-A8E1-43D0-89CB-F4BFC54DFB82}" sibTransId="{49C121F5-346B-45B2-976F-1DF02502B936}"/>
    <dgm:cxn modelId="{1CDC7743-D2D9-43F7-94F4-ED14790CA05C}" srcId="{7B4FB3BA-6C52-40CC-A753-E1532FF7CC05}" destId="{308C3C6F-C332-45C5-A342-C403DAF0784B}" srcOrd="2" destOrd="0" parTransId="{94CB0444-0924-44B8-9B6C-8FB7137F772B}" sibTransId="{A4ECC47F-5007-41B5-AEA5-81FDAD3565CB}"/>
    <dgm:cxn modelId="{56A613D2-EE83-4F32-BDF0-6526C0226657}" type="presOf" srcId="{5E791004-38F3-4C53-B0AE-B3E0CEC48B64}" destId="{0883CBE8-FAB8-4D31-B5B1-EAEF5529B538}" srcOrd="0" destOrd="0" presId="urn:microsoft.com/office/officeart/2005/8/layout/radial5"/>
    <dgm:cxn modelId="{7377791A-8E9D-4CF0-9420-B5A0931D39AD}" type="presOf" srcId="{AC43C593-DF2E-4D1F-BEA6-10B407BFBCEE}" destId="{A6902E07-1339-4593-8CDB-243CAFF0E2C5}" srcOrd="0" destOrd="0" presId="urn:microsoft.com/office/officeart/2005/8/layout/radial5"/>
    <dgm:cxn modelId="{EEED05D2-967B-4F13-A551-D4F81FB3FBC5}" srcId="{5E791004-38F3-4C53-B0AE-B3E0CEC48B64}" destId="{7B4FB3BA-6C52-40CC-A753-E1532FF7CC05}" srcOrd="0" destOrd="0" parTransId="{42C55920-EA78-4AD5-8EC9-FA599F4B1F57}" sibTransId="{89127FE1-CEE1-4AF7-BE66-0C5C30EC7D47}"/>
    <dgm:cxn modelId="{BE3C2D4D-68AA-4E9F-A4E1-201D7B9BCB9A}" type="presOf" srcId="{7B4FB3BA-6C52-40CC-A753-E1532FF7CC05}" destId="{CFEDF028-5D76-4D42-808D-321B94BFBB06}" srcOrd="0" destOrd="0" presId="urn:microsoft.com/office/officeart/2005/8/layout/radial5"/>
    <dgm:cxn modelId="{19520B7D-90CA-46E8-A3F0-C572034B0A7D}" srcId="{7B4FB3BA-6C52-40CC-A753-E1532FF7CC05}" destId="{07C109A7-1D19-4E60-80E1-4C1432A2C591}" srcOrd="1" destOrd="0" parTransId="{CCDFC31A-53B6-4193-B24D-23EA67C3C7DD}" sibTransId="{3960E53D-7984-49DD-BE4C-017A46DB14D3}"/>
    <dgm:cxn modelId="{D4B70817-9568-47CE-B227-E447178462DA}" type="presOf" srcId="{94CB0444-0924-44B8-9B6C-8FB7137F772B}" destId="{AED5F3DE-FB6E-4786-B75D-3D401CADF991}" srcOrd="1" destOrd="0" presId="urn:microsoft.com/office/officeart/2005/8/layout/radial5"/>
    <dgm:cxn modelId="{47C841AD-27FE-4CEA-834D-5BBC47A1C7A9}" srcId="{7B4FB3BA-6C52-40CC-A753-E1532FF7CC05}" destId="{BFCAC860-96E2-4723-94CF-2DBF779D8F05}" srcOrd="0" destOrd="0" parTransId="{AC43C593-DF2E-4D1F-BEA6-10B407BFBCEE}" sibTransId="{6F421537-382C-4C33-B4E0-BA1DDEC5D3A9}"/>
    <dgm:cxn modelId="{30A9ED4D-7DFD-41D1-87AC-BB6192761903}" type="presOf" srcId="{BFCAC860-96E2-4723-94CF-2DBF779D8F05}" destId="{06A5E286-2CBE-455F-ACDE-6792AA1ABA0A}" srcOrd="0" destOrd="0" presId="urn:microsoft.com/office/officeart/2005/8/layout/radial5"/>
    <dgm:cxn modelId="{013DA413-2594-4140-8CC8-61740C4435A4}" type="presOf" srcId="{3D31A51B-A8E1-43D0-89CB-F4BFC54DFB82}" destId="{508A1A6B-1FF4-471B-88D4-DB5237BDEF63}" srcOrd="0" destOrd="0" presId="urn:microsoft.com/office/officeart/2005/8/layout/radial5"/>
    <dgm:cxn modelId="{F2F5EA18-5A4F-4619-8A96-15EA9FA2E0CB}" type="presOf" srcId="{CCDFC31A-53B6-4193-B24D-23EA67C3C7DD}" destId="{9D66B36F-A700-45BB-A838-DBA987D7C184}" srcOrd="1" destOrd="0" presId="urn:microsoft.com/office/officeart/2005/8/layout/radial5"/>
    <dgm:cxn modelId="{AF7FACE8-1FF9-4EF4-A61D-CFBF0FB5D996}" type="presOf" srcId="{B55D385B-A53F-4FBB-BED1-CBDB1B77E3D0}" destId="{97C418DC-4B1C-4EE3-9A30-4CEB5F51B8D3}" srcOrd="0" destOrd="0" presId="urn:microsoft.com/office/officeart/2005/8/layout/radial5"/>
    <dgm:cxn modelId="{2C09934D-16AE-43FF-A073-6A26D07F54BE}" type="presOf" srcId="{3D31A51B-A8E1-43D0-89CB-F4BFC54DFB82}" destId="{CED6642A-7FFD-42ED-A093-514FF31127D4}" srcOrd="1" destOrd="0" presId="urn:microsoft.com/office/officeart/2005/8/layout/radial5"/>
    <dgm:cxn modelId="{293D6F2A-510A-4D15-BF2B-4DD0B2CBEA82}" type="presOf" srcId="{AC43C593-DF2E-4D1F-BEA6-10B407BFBCEE}" destId="{1988BA2E-26B5-4EB7-A4A6-947228A3CCD1}" srcOrd="1" destOrd="0" presId="urn:microsoft.com/office/officeart/2005/8/layout/radial5"/>
    <dgm:cxn modelId="{C67773B1-40BC-4495-B09D-D5648CF36D0B}" type="presOf" srcId="{94CB0444-0924-44B8-9B6C-8FB7137F772B}" destId="{0105E8C9-FDFB-42A0-B135-26BE0BD43FEC}" srcOrd="0" destOrd="0" presId="urn:microsoft.com/office/officeart/2005/8/layout/radial5"/>
    <dgm:cxn modelId="{3E902899-6AF1-466B-B961-47F00C020848}" type="presOf" srcId="{CCDFC31A-53B6-4193-B24D-23EA67C3C7DD}" destId="{621BEDA6-F14C-43C6-AAC0-4F7136CC9B8D}" srcOrd="0" destOrd="0" presId="urn:microsoft.com/office/officeart/2005/8/layout/radial5"/>
    <dgm:cxn modelId="{44607BAF-730B-4377-BA38-5464A4C18C89}" type="presOf" srcId="{07C109A7-1D19-4E60-80E1-4C1432A2C591}" destId="{017D8D4D-769A-44C1-9110-08F9321838B1}" srcOrd="0" destOrd="0" presId="urn:microsoft.com/office/officeart/2005/8/layout/radial5"/>
    <dgm:cxn modelId="{20DFE8C9-DD45-4934-9723-28C59B0A1706}" type="presParOf" srcId="{0883CBE8-FAB8-4D31-B5B1-EAEF5529B538}" destId="{CFEDF028-5D76-4D42-808D-321B94BFBB06}" srcOrd="0" destOrd="0" presId="urn:microsoft.com/office/officeart/2005/8/layout/radial5"/>
    <dgm:cxn modelId="{448123EF-DF4E-473B-A10F-DB2D9AC1575F}" type="presParOf" srcId="{0883CBE8-FAB8-4D31-B5B1-EAEF5529B538}" destId="{A6902E07-1339-4593-8CDB-243CAFF0E2C5}" srcOrd="1" destOrd="0" presId="urn:microsoft.com/office/officeart/2005/8/layout/radial5"/>
    <dgm:cxn modelId="{A997250A-8AA9-437E-9A9E-24630E776025}" type="presParOf" srcId="{A6902E07-1339-4593-8CDB-243CAFF0E2C5}" destId="{1988BA2E-26B5-4EB7-A4A6-947228A3CCD1}" srcOrd="0" destOrd="0" presId="urn:microsoft.com/office/officeart/2005/8/layout/radial5"/>
    <dgm:cxn modelId="{D066DCE4-DFC6-42B7-A900-737AB6AB2FC4}" type="presParOf" srcId="{0883CBE8-FAB8-4D31-B5B1-EAEF5529B538}" destId="{06A5E286-2CBE-455F-ACDE-6792AA1ABA0A}" srcOrd="2" destOrd="0" presId="urn:microsoft.com/office/officeart/2005/8/layout/radial5"/>
    <dgm:cxn modelId="{D56EDF08-DE7D-4722-85FC-8C7F98BD0D8C}" type="presParOf" srcId="{0883CBE8-FAB8-4D31-B5B1-EAEF5529B538}" destId="{621BEDA6-F14C-43C6-AAC0-4F7136CC9B8D}" srcOrd="3" destOrd="0" presId="urn:microsoft.com/office/officeart/2005/8/layout/radial5"/>
    <dgm:cxn modelId="{4E7A7E48-8E25-4156-B4B6-5983E68471B0}" type="presParOf" srcId="{621BEDA6-F14C-43C6-AAC0-4F7136CC9B8D}" destId="{9D66B36F-A700-45BB-A838-DBA987D7C184}" srcOrd="0" destOrd="0" presId="urn:microsoft.com/office/officeart/2005/8/layout/radial5"/>
    <dgm:cxn modelId="{37389FF6-C325-4FF8-8941-E60C8D4468B0}" type="presParOf" srcId="{0883CBE8-FAB8-4D31-B5B1-EAEF5529B538}" destId="{017D8D4D-769A-44C1-9110-08F9321838B1}" srcOrd="4" destOrd="0" presId="urn:microsoft.com/office/officeart/2005/8/layout/radial5"/>
    <dgm:cxn modelId="{E0C10824-1343-4D8E-9C0D-DD42A19B327E}" type="presParOf" srcId="{0883CBE8-FAB8-4D31-B5B1-EAEF5529B538}" destId="{0105E8C9-FDFB-42A0-B135-26BE0BD43FEC}" srcOrd="5" destOrd="0" presId="urn:microsoft.com/office/officeart/2005/8/layout/radial5"/>
    <dgm:cxn modelId="{927ECF5E-034F-47F9-BD73-2AAD2E0175D3}" type="presParOf" srcId="{0105E8C9-FDFB-42A0-B135-26BE0BD43FEC}" destId="{AED5F3DE-FB6E-4786-B75D-3D401CADF991}" srcOrd="0" destOrd="0" presId="urn:microsoft.com/office/officeart/2005/8/layout/radial5"/>
    <dgm:cxn modelId="{67B47C9C-7C03-40A8-9077-E9FF11564AB9}" type="presParOf" srcId="{0883CBE8-FAB8-4D31-B5B1-EAEF5529B538}" destId="{2A1FB1EF-056A-46E3-A10D-A35010136737}" srcOrd="6" destOrd="0" presId="urn:microsoft.com/office/officeart/2005/8/layout/radial5"/>
    <dgm:cxn modelId="{E68DD0F4-957A-4FBB-9037-3FBF8BC54A38}" type="presParOf" srcId="{0883CBE8-FAB8-4D31-B5B1-EAEF5529B538}" destId="{508A1A6B-1FF4-471B-88D4-DB5237BDEF63}" srcOrd="7" destOrd="0" presId="urn:microsoft.com/office/officeart/2005/8/layout/radial5"/>
    <dgm:cxn modelId="{85709ED5-7BBA-44A5-BC66-9C30ABD3D650}" type="presParOf" srcId="{508A1A6B-1FF4-471B-88D4-DB5237BDEF63}" destId="{CED6642A-7FFD-42ED-A093-514FF31127D4}" srcOrd="0" destOrd="0" presId="urn:microsoft.com/office/officeart/2005/8/layout/radial5"/>
    <dgm:cxn modelId="{44FB86BF-C96A-4DE4-9B8F-439C11D11F24}" type="presParOf" srcId="{0883CBE8-FAB8-4D31-B5B1-EAEF5529B538}" destId="{97C418DC-4B1C-4EE3-9A30-4CEB5F51B8D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DF028-5D76-4D42-808D-321B94BFBB06}">
      <dsp:nvSpPr>
        <dsp:cNvPr id="0" name=""/>
        <dsp:cNvSpPr/>
      </dsp:nvSpPr>
      <dsp:spPr>
        <a:xfrm>
          <a:off x="2771626" y="1628626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Define Weathering</a:t>
          </a:r>
          <a:endParaRPr lang="en-US" sz="1200" kern="1200" dirty="0"/>
        </a:p>
      </dsp:txBody>
      <dsp:txXfrm>
        <a:off x="2771626" y="1628626"/>
        <a:ext cx="1162347" cy="1162347"/>
      </dsp:txXfrm>
    </dsp:sp>
    <dsp:sp modelId="{A6902E07-1339-4593-8CDB-243CAFF0E2C5}">
      <dsp:nvSpPr>
        <dsp:cNvPr id="0" name=""/>
        <dsp:cNvSpPr/>
      </dsp:nvSpPr>
      <dsp:spPr>
        <a:xfrm rot="16200000">
          <a:off x="3229705" y="1205740"/>
          <a:ext cx="246189" cy="395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6200000">
        <a:off x="3229705" y="1205740"/>
        <a:ext cx="246189" cy="395198"/>
      </dsp:txXfrm>
    </dsp:sp>
    <dsp:sp modelId="{06A5E286-2CBE-455F-ACDE-6792AA1ABA0A}">
      <dsp:nvSpPr>
        <dsp:cNvPr id="0" name=""/>
        <dsp:cNvSpPr/>
      </dsp:nvSpPr>
      <dsp:spPr>
        <a:xfrm>
          <a:off x="2771626" y="1770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Name one weathering agent</a:t>
          </a:r>
          <a:endParaRPr lang="en-US" sz="1200" kern="1200" dirty="0"/>
        </a:p>
      </dsp:txBody>
      <dsp:txXfrm>
        <a:off x="2771626" y="1770"/>
        <a:ext cx="1162347" cy="1162347"/>
      </dsp:txXfrm>
    </dsp:sp>
    <dsp:sp modelId="{621BEDA6-F14C-43C6-AAC0-4F7136CC9B8D}">
      <dsp:nvSpPr>
        <dsp:cNvPr id="0" name=""/>
        <dsp:cNvSpPr/>
      </dsp:nvSpPr>
      <dsp:spPr>
        <a:xfrm>
          <a:off x="4036165" y="2012200"/>
          <a:ext cx="246189" cy="395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036165" y="2012200"/>
        <a:ext cx="246189" cy="395198"/>
      </dsp:txXfrm>
    </dsp:sp>
    <dsp:sp modelId="{017D8D4D-769A-44C1-9110-08F9321838B1}">
      <dsp:nvSpPr>
        <dsp:cNvPr id="0" name=""/>
        <dsp:cNvSpPr/>
      </dsp:nvSpPr>
      <dsp:spPr>
        <a:xfrm>
          <a:off x="4398481" y="1628626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Name one weathering agent</a:t>
          </a:r>
          <a:endParaRPr lang="en-US" sz="1200" kern="1200" dirty="0"/>
        </a:p>
      </dsp:txBody>
      <dsp:txXfrm>
        <a:off x="4398481" y="1628626"/>
        <a:ext cx="1162347" cy="1162347"/>
      </dsp:txXfrm>
    </dsp:sp>
    <dsp:sp modelId="{0105E8C9-FDFB-42A0-B135-26BE0BD43FEC}">
      <dsp:nvSpPr>
        <dsp:cNvPr id="0" name=""/>
        <dsp:cNvSpPr/>
      </dsp:nvSpPr>
      <dsp:spPr>
        <a:xfrm rot="5400000">
          <a:off x="3229705" y="2818660"/>
          <a:ext cx="246189" cy="395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5400000">
        <a:off x="3229705" y="2818660"/>
        <a:ext cx="246189" cy="395198"/>
      </dsp:txXfrm>
    </dsp:sp>
    <dsp:sp modelId="{2A1FB1EF-056A-46E3-A10D-A35010136737}">
      <dsp:nvSpPr>
        <dsp:cNvPr id="0" name=""/>
        <dsp:cNvSpPr/>
      </dsp:nvSpPr>
      <dsp:spPr>
        <a:xfrm>
          <a:off x="2771626" y="3255481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Name one weathering agent</a:t>
          </a:r>
          <a:endParaRPr lang="en-US" sz="1200" kern="1200" dirty="0"/>
        </a:p>
      </dsp:txBody>
      <dsp:txXfrm>
        <a:off x="2771626" y="3255481"/>
        <a:ext cx="1162347" cy="1162347"/>
      </dsp:txXfrm>
    </dsp:sp>
    <dsp:sp modelId="{508A1A6B-1FF4-471B-88D4-DB5237BDEF63}">
      <dsp:nvSpPr>
        <dsp:cNvPr id="0" name=""/>
        <dsp:cNvSpPr/>
      </dsp:nvSpPr>
      <dsp:spPr>
        <a:xfrm rot="10800000">
          <a:off x="2423245" y="2012200"/>
          <a:ext cx="246189" cy="395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 rot="10800000">
        <a:off x="2423245" y="2012200"/>
        <a:ext cx="246189" cy="395198"/>
      </dsp:txXfrm>
    </dsp:sp>
    <dsp:sp modelId="{97C418DC-4B1C-4EE3-9A30-4CEB5F51B8D3}">
      <dsp:nvSpPr>
        <dsp:cNvPr id="0" name=""/>
        <dsp:cNvSpPr/>
      </dsp:nvSpPr>
      <dsp:spPr>
        <a:xfrm>
          <a:off x="1144770" y="1628626"/>
          <a:ext cx="1162347" cy="116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Name one weathering agent</a:t>
          </a:r>
          <a:endParaRPr lang="en-US" sz="1200" kern="1200" dirty="0"/>
        </a:p>
      </dsp:txBody>
      <dsp:txXfrm>
        <a:off x="1144770" y="1628626"/>
        <a:ext cx="1162347" cy="116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D8E068-6AE3-4DDF-BD15-EDE9E3E2BB14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CB6B1B-FC25-4C08-A8DA-C7B1E1FA4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D5FBAA-8CD7-48DA-966B-4136B8DB4709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F13EE-4DF7-4EEE-B5A5-D807D1A2B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ITEM SPECIFICATIONS: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Benchmark Clarifications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will identify and/or describe the processes of physical weathering and/or erosion.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will compare and contrast the agents and/or the processes of physical weathering and erosion. 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Limit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may address but will not assess specific landforms resulting from physical weathering and erosion.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Have</a:t>
            </a:r>
            <a:r>
              <a:rPr lang="en-US" baseline="0" dirty="0" smtClean="0"/>
              <a:t> student pay close attention to the word in red “movement” as this is the key difference between weathering and erosion.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wind, water and ice are moving quickly enough they will carry away bits of rock.  When they slow down that rock gets dropped or deposited in a new location (deposition).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Erosion can only occur when there are weathered particles  that can be 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Have the students hold up a card with their</a:t>
            </a:r>
            <a:r>
              <a:rPr lang="en-US" baseline="0" dirty="0" smtClean="0"/>
              <a:t> response on it (A,B,C,D) so that you can easily see if the students are getting the correct answer.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 order for erosion to occur</a:t>
            </a:r>
            <a:r>
              <a:rPr lang="en-US" baseline="0" dirty="0" smtClean="0"/>
              <a:t> there must be weathered particles.  Sand is very finely weathered and is therefore very easily moved by wind.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Have the students hold up a card with their</a:t>
            </a:r>
            <a:r>
              <a:rPr lang="en-US" baseline="0" dirty="0" smtClean="0"/>
              <a:t> response on it (A,B,C,D) so that you can easily see if the students are getting the correct answer.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Erosion involves the moving of particles, like a landslide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Waves are the most likely cause of beach erosion due to </a:t>
            </a:r>
            <a:r>
              <a:rPr lang="en-US" baseline="0" smtClean="0"/>
              <a:t>their </a:t>
            </a:r>
            <a:r>
              <a:rPr lang="en-US" baseline="0" smtClean="0"/>
              <a:t>proximity</a:t>
            </a:r>
            <a:r>
              <a:rPr lang="en-US" baseline="0" dirty="0" smtClean="0"/>
              <a:t>!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Weathering is wearing down, the other choices are examples of erosion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 sure</a:t>
            </a:r>
            <a:r>
              <a:rPr lang="en-US" baseline="0" dirty="0" smtClean="0"/>
              <a:t> to set high expectations for a written summary!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Weathering-breaking down of rocks</a:t>
            </a:r>
          </a:p>
          <a:p>
            <a:r>
              <a:rPr lang="en-US" dirty="0" smtClean="0"/>
              <a:t>Erosion-moving of sediments</a:t>
            </a:r>
          </a:p>
          <a:p>
            <a:r>
              <a:rPr lang="en-US" dirty="0" smtClean="0"/>
              <a:t>Sediments-bits</a:t>
            </a:r>
            <a:r>
              <a:rPr lang="en-US" baseline="0" dirty="0" smtClean="0"/>
              <a:t> of rocks, sand, soil, shells, weathered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Students should understand</a:t>
            </a:r>
            <a:r>
              <a:rPr lang="en-US" baseline="0" dirty="0" smtClean="0"/>
              <a:t> that even though they may not see the Earth’s surface changing it may be happening very slowly. 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Weathering is defined as the breaking down of rock by wind, water,</a:t>
            </a:r>
            <a:r>
              <a:rPr lang="en-US" baseline="0" dirty="0" smtClean="0"/>
              <a:t> ice, temperature change, and plants.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Weathering</a:t>
            </a:r>
            <a:r>
              <a:rPr lang="en-US" baseline="0" dirty="0" smtClean="0"/>
              <a:t> caused by water can take place along beaches, rivers, underground caves, rivers, streams, etc.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Wind with</a:t>
            </a:r>
            <a:r>
              <a:rPr lang="en-US" baseline="0" dirty="0" smtClean="0"/>
              <a:t> its tiny bits of sand can be compared to sandpaper.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Make sure</a:t>
            </a:r>
            <a:r>
              <a:rPr lang="en-US" baseline="0" dirty="0" smtClean="0"/>
              <a:t> students understand the power of water and its ability to expand.  Freeze a “FULL” water bottle to show the expansion.  Then compare that expanded water bottle to rock.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Plant roots are often</a:t>
            </a:r>
            <a:r>
              <a:rPr lang="en-US" baseline="0" dirty="0" smtClean="0"/>
              <a:t> thought to be less powerful than rock.  Students may stay stuck in their belief that roots could not break apart rock.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Weathering: breaking down of rock</a:t>
            </a:r>
          </a:p>
          <a:p>
            <a:r>
              <a:rPr lang="en-US" dirty="0" smtClean="0"/>
              <a:t>Weathering Agents: Water,</a:t>
            </a:r>
            <a:r>
              <a:rPr lang="en-US" baseline="0" dirty="0" smtClean="0"/>
              <a:t> Wind, Ice, 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6DA4-BC2B-4F83-81FC-04F4300EDB93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76D9-3898-42DB-BCAA-732B5145A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A472-1420-495A-BAEC-4D92DA48C058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CEC4-5A96-4407-942A-72231C7AE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B183-4AB9-4A89-BDD7-BDB8404D032F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67A8-6632-4D55-A8B5-6501D8187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430D-FF18-407A-930F-746568F51867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BB70-731D-4062-BAE5-F74CEAF5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F030-BD93-460A-882E-0E8C68FCB0A5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69AE-5AC8-44CB-A4AA-95EB98E5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7B18-3413-43C0-84B4-BDF6D7470265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0D9C-7CE9-4557-9900-C18920AA5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ED4D-B525-4EDD-A0FA-F2C1AD1F6A23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595F-57C3-4880-BCB5-5DAFF421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A952-3E3D-49F8-AD90-6070456C313D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9C2F-F126-44FE-B31F-21A8C4EA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989B-A590-4FC6-AD9F-228DD6EC92F4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E8C9-471B-4BDE-8A96-75D59DE5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5CDE-A5D6-4B1D-9C1A-9C1230ACEF68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DB78-D19E-4380-B7C7-1FE31EFE8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2F9-2611-45AD-B8C7-3D941AEB4917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9772-C0C0-4DAB-8D8F-C5CDEDA94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D742-1B5E-49EC-B26C-37BB3AF3A8F8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D3EF-840F-4611-9AE8-31A8A892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48C8-66BC-4FF3-AFC9-3D48150B6DDC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E5AB-E5C7-4296-9C4B-23D0547BB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C22CC-5835-4554-97A1-C00CB03679B7}" type="datetimeFigureOut">
              <a:rPr lang="en-US"/>
              <a:pPr>
                <a:defRPr/>
              </a:pPr>
              <a:t>2/18/2011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2F10CC-0644-4E66-82A1-0C9BFA004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700" r:id="rId9"/>
    <p:sldLayoutId id="2147483691" r:id="rId10"/>
    <p:sldLayoutId id="2147483690" r:id="rId11"/>
    <p:sldLayoutId id="2147483689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/imgres?imgurl=http://belmont.sd62.bc.ca/teacher/geology12/photos/erosion/phys_chem_weathering.jpg&amp;imgrefurl=http://belmont.sd62.bc.ca/teacher/geology12/assignments.htm&amp;usg=__bMUKFxpxht8O1UqwAFiuE3u7RxI=&amp;h=399&amp;w=600&amp;sz=214&amp;hl=en&amp;start=15&amp;zoom=1&amp;itbs=1&amp;tbnid=UZmLx6md3QSvxM:&amp;tbnh=90&amp;tbnw=135&amp;prev=/images?q=weathering&amp;hl=en&amp;gbv=2&amp;tbs=isch:1" TargetMode="External"/><Relationship Id="rId7" Type="http://schemas.openxmlformats.org/officeDocument/2006/relationships/hyperlink" Target="http://www.google.com/imgres?imgurl=http://cgz.e2bn.net/e2bn/leas/c99/schools/cgz/communities/Geography/AS%20Geography/AS%20Revision/Earth%20Systems%20Revision/Weathering%20and%20the%20formation%20of%20Regolith%20Scree%20and%20Soil-tvl-media-3-quizX5Fid-z20051229155619045X2DmaryleboneX2D22515X2D9-u-20051229155619045X2DmaryleboneX2D22515X2D9-z-f.jpeg&amp;imgrefurl=http://cgz.e2bn.net/e2bn/leas/c99/schools/cgz/communities/Geography/AS%20Geography/AS%20Revision/Earth%20Systems%20Revision/Weathering%20and%20the%20formation%20of%20Regolith%20Scree%20and%20Soil&amp;usg=__DLBCCmOaWjfmDcHeulR0yMrqODM=&amp;h=263&amp;w=350&amp;sz=22&amp;hl=en&amp;start=64&amp;zoom=1&amp;itbs=1&amp;tbnid=jQBGtXRKT8PxPM:&amp;tbnh=90&amp;tbnw=120&amp;prev=/images?q=weathering&amp;start=60&amp;hl=en&amp;sa=N&amp;gbv=2&amp;ndsp=20&amp;tbs=isch: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imgres?imgurl=http://upload.wikimedia.org/wikipedia/commons/b/b0/Biological_weathering,_Harrison_Rocks_-_geograph.org.uk_-_71562.jpg&amp;imgrefurl=http://commons.wikimedia.org/wiki/File:Biological_weathering,_Harrison_Rocks_-_geograph.org.uk_-_71562.jpg&amp;usg=__mFdXGxsBeckNbOz2FsxP-BJ8yvg=&amp;h=640&amp;w=480&amp;sz=192&amp;hl=en&amp;start=34&amp;zoom=1&amp;itbs=1&amp;tbnid=6O6CpMUVxUBrHM:&amp;tbnh=137&amp;tbnw=103&amp;prev=/images?q=weathering&amp;start=20&amp;hl=en&amp;sa=N&amp;gbv=2&amp;ndsp=20&amp;tbs=isch:1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om/imgres?imgurl=http://maps.geospatialservices.org/website/YellowRiver/pics/Historic/Yellow%20River,%20weathering%20in%20Trenton%20limestone.gif&amp;imgrefurl=http://maps.geospatialservices.org/website/YellowRiver/pics.htm&amp;usg=__-SXA2lX_1VssT6PrrQ5FoZ8dGPc=&amp;h=434&amp;w=700&amp;sz=349&amp;hl=en&amp;start=97&amp;zoom=1&amp;itbs=1&amp;tbnid=rnGQpsppd_2CQM:&amp;tbnh=87&amp;tbnw=140&amp;prev=/images?q=weathering&amp;start=80&amp;hl=en&amp;sa=N&amp;gbv=2&amp;ndsp=20&amp;tbs=isch: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w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580376" cy="762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Elementary Science</a:t>
            </a:r>
            <a:endParaRPr lang="en-US" dirty="0"/>
          </a:p>
        </p:txBody>
      </p:sp>
      <p:sp>
        <p:nvSpPr>
          <p:cNvPr id="17410" name="Content Placeholder 5"/>
          <p:cNvSpPr>
            <a:spLocks noGrp="1"/>
          </p:cNvSpPr>
          <p:nvPr>
            <p:ph type="subTitle" idx="1"/>
          </p:nvPr>
        </p:nvSpPr>
        <p:spPr>
          <a:xfrm>
            <a:off x="3657600" y="2819400"/>
            <a:ext cx="5257800" cy="1114425"/>
          </a:xfrm>
        </p:spPr>
        <p:txBody>
          <a:bodyPr/>
          <a:lstStyle/>
          <a:p>
            <a:pPr marR="0" algn="l" eaLnBrk="1" hangingPunct="1"/>
            <a:r>
              <a:rPr lang="en-US" sz="3600" b="1" dirty="0" smtClean="0"/>
              <a:t>Science Focus Lesson SC.4.E.6.4</a:t>
            </a:r>
          </a:p>
          <a:p>
            <a:pPr marR="0" algn="l" eaLnBrk="1" hangingPunct="1"/>
            <a:r>
              <a:rPr lang="en-US" sz="3600" b="1" dirty="0" smtClean="0"/>
              <a:t>Weathering and Erosion</a:t>
            </a:r>
          </a:p>
        </p:txBody>
      </p:sp>
      <p:pic>
        <p:nvPicPr>
          <p:cNvPr id="17411" name="Picture 6" descr="magnify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22513"/>
            <a:ext cx="25908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Polk County Public Schools</a:t>
            </a:r>
          </a:p>
        </p:txBody>
      </p:sp>
      <p:pic>
        <p:nvPicPr>
          <p:cNvPr id="1026" name="Picture 2" descr="pcsblogo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315200" y="4800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1371600" y="457200"/>
            <a:ext cx="4191000" cy="781050"/>
          </a:xfrm>
        </p:spPr>
        <p:txBody>
          <a:bodyPr/>
          <a:lstStyle/>
          <a:p>
            <a:r>
              <a:rPr lang="en-US" sz="4800" dirty="0" smtClean="0">
                <a:solidFill>
                  <a:srgbClr val="0070C0"/>
                </a:solidFill>
              </a:rPr>
              <a:t>Erosion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495800" cy="4724400"/>
          </a:xfrm>
        </p:spPr>
        <p:txBody>
          <a:bodyPr/>
          <a:lstStyle/>
          <a:p>
            <a:r>
              <a:rPr lang="en-US" sz="2800" dirty="0" smtClean="0"/>
              <a:t>Erosion is the </a:t>
            </a:r>
            <a:r>
              <a:rPr lang="en-US" sz="2800" dirty="0" smtClean="0">
                <a:solidFill>
                  <a:srgbClr val="FF0000"/>
                </a:solidFill>
              </a:rPr>
              <a:t>movement</a:t>
            </a:r>
            <a:r>
              <a:rPr lang="en-US" sz="2800" dirty="0" smtClean="0"/>
              <a:t> of weathered materials by water, wind, or ice. </a:t>
            </a:r>
          </a:p>
          <a:p>
            <a:r>
              <a:rPr lang="en-US" sz="2800" dirty="0" smtClean="0"/>
              <a:t>Erosion </a:t>
            </a:r>
            <a:r>
              <a:rPr lang="en-US" sz="2800" dirty="0" smtClean="0">
                <a:solidFill>
                  <a:srgbClr val="FF0000"/>
                </a:solidFill>
              </a:rPr>
              <a:t>moves</a:t>
            </a:r>
            <a:r>
              <a:rPr lang="en-US" sz="2800" dirty="0" smtClean="0"/>
              <a:t> sediments to new locations.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58370" name="Picture 2" descr="http://www.maine.gov/dep/blwq/images2/erosion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88459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81050"/>
          </a:xfrm>
        </p:spPr>
        <p:txBody>
          <a:bodyPr/>
          <a:lstStyle/>
          <a:p>
            <a:r>
              <a:rPr lang="en-US" sz="4000" dirty="0" smtClean="0"/>
              <a:t>What causes erosion?</a:t>
            </a:r>
            <a:endParaRPr lang="en-US" sz="4400" dirty="0" smtClean="0"/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191000" cy="4724400"/>
          </a:xfrm>
        </p:spPr>
        <p:txBody>
          <a:bodyPr/>
          <a:lstStyle/>
          <a:p>
            <a:r>
              <a:rPr lang="en-US" sz="2800" dirty="0" smtClean="0"/>
              <a:t>Erosion is the movement of weathered material to a new location.</a:t>
            </a:r>
          </a:p>
          <a:p>
            <a:r>
              <a:rPr lang="en-US" sz="2800" dirty="0" smtClean="0"/>
              <a:t>Moving water, wind or ice can cause broken down rock to be carried to a new location.</a:t>
            </a:r>
          </a:p>
          <a:p>
            <a:r>
              <a:rPr lang="en-US" sz="2800" dirty="0" smtClean="0"/>
              <a:t>Gravity can also cause erosion in the form of landslides.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" name="Content Placeholder 6" descr="landsli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524000"/>
            <a:ext cx="4511038" cy="304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xfrm>
            <a:off x="228600" y="1935163"/>
            <a:ext cx="8153400" cy="4618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Turn to your shoulder partner.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Partner A define weathering.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Partner B define erosion.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Partner A explain why weathering must occur before erosion can take place.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Partner B paraphrase why weathering occurs  before erosion can take place.</a:t>
            </a:r>
          </a:p>
        </p:txBody>
      </p:sp>
      <p:pic>
        <p:nvPicPr>
          <p:cNvPr id="186373" name="Picture 5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914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781050"/>
          </a:xfrm>
        </p:spPr>
        <p:txBody>
          <a:bodyPr/>
          <a:lstStyle/>
          <a:p>
            <a:r>
              <a:rPr lang="en-US" sz="4600" dirty="0" smtClean="0"/>
              <a:t>Guided Practice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8534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Talk to your shoulder partner about the answer to each question.  Check your work.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2413338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Dry, loose materials are easily eroded by the wind. Where would the most wind erosion occur?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505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along a sandy beach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in a forest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along a rocky beach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in a rocky canyon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0772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685800" y="83820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The answer is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65840">
            <a:off x="4539521" y="627978"/>
            <a:ext cx="128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 sandy beach has small weathered particles (sand) which are easily moved by wind.  There is also nothing blocking the wind on a beach so it blows very steadily!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23554" name="Picture 2" descr="http://www.riparks.com/images/EastBea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7543800" cy="781050"/>
          </a:xfrm>
        </p:spPr>
        <p:txBody>
          <a:bodyPr/>
          <a:lstStyle/>
          <a:p>
            <a:r>
              <a:rPr lang="en-US" sz="4600" dirty="0" smtClean="0"/>
              <a:t>Guided Practice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8534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2413338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What is the best explanation of the unusual rock formation shown in the photograph?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505200"/>
            <a:ext cx="632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Water erosion carried rock particles to a new location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Rocks are made of a mixture of minerals which weather at different rates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Plant roots caused the rock to break apart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The rock formed this way</a:t>
            </a:r>
          </a:p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mrtyrrell.com/CavernousWeathering-gran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2603500" cy="162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0772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685800" y="83820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The answer is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65840">
            <a:off x="4539521" y="627978"/>
            <a:ext cx="128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Erosion does not wear away rock. Weathering happens at different rates depending on the hardness of the mineral. Rocks are a mixture of minerals so one part of a rock might weather faster than another part.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Summarizing</a:t>
            </a:r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dirty="0" smtClean="0"/>
              <a:t>Pass a piece of paper around the table. Each group member adds a detail that answers the question. Keep the paper                   moving until time is called- see                how many ideas your group can       generate!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Essential Question: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How does weathering and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erosion affect the Earth's surface?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188420" name="Picture 4" descr="MCj04404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413" y="2971800"/>
            <a:ext cx="267811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buFont typeface="Wingdings 2" pitchFamily="18" charset="2"/>
              <a:buNone/>
            </a:pPr>
            <a:r>
              <a:rPr lang="en-US" sz="3200" dirty="0" smtClean="0"/>
              <a:t>Number your paper from 1-3, select the answers that you think are correct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Which of the following is an example of erosion?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crack in a rock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Plant roots growing through a rock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landslide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Water dissolving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2. What is the best explanation of what might cause a beach to erode?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Plant roots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Rain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Waves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Ice</a:t>
            </a:r>
          </a:p>
          <a:p>
            <a:pPr marL="881063" lvl="1" indent="-514350">
              <a:buNone/>
            </a:pPr>
            <a:endParaRPr lang="en-US" sz="3000" dirty="0" smtClean="0"/>
          </a:p>
          <a:p>
            <a:pPr marL="881063" lvl="1" indent="-514350">
              <a:buNone/>
            </a:pPr>
            <a:endParaRPr lang="en-US" sz="3000" dirty="0" smtClean="0"/>
          </a:p>
          <a:p>
            <a:pPr marL="881063" lvl="1" indent="-514350">
              <a:buFont typeface="+mj-lt"/>
              <a:buAutoNum type="alphaLcPeriod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4500" dirty="0" smtClean="0"/>
              <a:t>SC.4.E.6.4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Benchmark:  Describe the basic differences between physical weathering and erosion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7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Essential Question: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How does weathering and erosion affect the Earth's surface?</a:t>
            </a:r>
            <a:endParaRPr lang="en-US" sz="32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7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Vocabulary: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weathering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erosion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sediments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3.  Which change in the Earth’s surface is an example of weathering?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mountain range becomes worn down over time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rock slide occurs on a steep mountain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Small pebbles are carried along by a river current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sand dune grows larger from blowing sand</a:t>
            </a:r>
          </a:p>
          <a:p>
            <a:pPr marL="881063" lvl="1" indent="-514350">
              <a:buFont typeface="+mj-lt"/>
              <a:buAutoNum type="alphaLcPeriod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Your Answers</a:t>
            </a:r>
          </a:p>
        </p:txBody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C 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C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A</a:t>
            </a:r>
          </a:p>
          <a:p>
            <a:pPr marL="495300" indent="-495300">
              <a:buNone/>
            </a:pPr>
            <a:endParaRPr lang="en-US" sz="3600" dirty="0" smtClean="0"/>
          </a:p>
          <a:p>
            <a:pPr marL="495300" indent="-495300">
              <a:buFont typeface="Wingdings 2" pitchFamily="18" charset="2"/>
              <a:buNone/>
            </a:pPr>
            <a:endParaRPr lang="en-US" sz="3600" dirty="0" smtClean="0"/>
          </a:p>
        </p:txBody>
      </p:sp>
      <p:pic>
        <p:nvPicPr>
          <p:cNvPr id="118791" name="Picture 7" descr="MCj04298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1447800"/>
            <a:ext cx="1892300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3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229600" cy="4389437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000" dirty="0" smtClean="0"/>
              <a:t>	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600" dirty="0" smtClean="0"/>
              <a:t>	In your science journal compare and contrast weathering and erosion.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600" dirty="0" smtClean="0"/>
          </a:p>
        </p:txBody>
      </p:sp>
      <p:sp>
        <p:nvSpPr>
          <p:cNvPr id="11981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Question</a:t>
            </a:r>
          </a:p>
        </p:txBody>
      </p:sp>
      <p:pic>
        <p:nvPicPr>
          <p:cNvPr id="5122" name="Picture 2" descr="Photo: Waterfall and turquoise water on Baffin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4648200" cy="348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781050"/>
          </a:xfrm>
        </p:spPr>
        <p:txBody>
          <a:bodyPr/>
          <a:lstStyle/>
          <a:p>
            <a:r>
              <a:rPr lang="en-US" sz="4600" dirty="0" smtClean="0"/>
              <a:t>Weathering and Erosion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5181600" cy="5410200"/>
          </a:xfrm>
        </p:spPr>
        <p:txBody>
          <a:bodyPr/>
          <a:lstStyle/>
          <a:p>
            <a:r>
              <a:rPr lang="en-US" sz="2800" dirty="0" smtClean="0"/>
              <a:t>Many of the changes to Earth’s surface happen so slowly that they are barely noticeable.</a:t>
            </a:r>
          </a:p>
          <a:p>
            <a:r>
              <a:rPr lang="en-US" sz="2800" dirty="0" smtClean="0"/>
              <a:t>Water and bits of rock rushing down stream causing pieces of the surrounding land to break off and move down stream.</a:t>
            </a:r>
          </a:p>
          <a:p>
            <a:r>
              <a:rPr lang="en-US" sz="2800" dirty="0" smtClean="0"/>
              <a:t>It took the Colorado River six million years to carve out the Grand Canyon pictured on the right.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" name="Content Placeholder 18" descr="grand cany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295400"/>
            <a:ext cx="30449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8534400" cy="4724400"/>
          </a:xfrm>
        </p:spPr>
        <p:txBody>
          <a:bodyPr/>
          <a:lstStyle/>
          <a:p>
            <a:r>
              <a:rPr lang="en-US" sz="2800" dirty="0" smtClean="0"/>
              <a:t>Earth’s surface is exposed to water, wind, ice and growing plants.  Each of these can break down rocks into smaller pieces.  This breaking down of rock is called </a:t>
            </a:r>
            <a:r>
              <a:rPr lang="en-US" sz="2800" dirty="0" smtClean="0">
                <a:solidFill>
                  <a:srgbClr val="FF0000"/>
                </a:solidFill>
              </a:rPr>
              <a:t>weathering.</a:t>
            </a:r>
            <a:r>
              <a:rPr lang="en-US" sz="2800" dirty="0" smtClean="0"/>
              <a:t>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100" name="Picture 4" descr="http://t3.gstatic.com/images?q=tbn:UZmLx6md3QSvx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2057398" cy="1371600"/>
          </a:xfrm>
          <a:prstGeom prst="rect">
            <a:avLst/>
          </a:prstGeom>
          <a:noFill/>
        </p:spPr>
      </p:pic>
      <p:pic>
        <p:nvPicPr>
          <p:cNvPr id="4102" name="Picture 6" descr="http://t2.gstatic.com/images?q=tbn:6O6CpMUVxUBrHM: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4419600"/>
            <a:ext cx="1374936" cy="1828800"/>
          </a:xfrm>
          <a:prstGeom prst="rect">
            <a:avLst/>
          </a:prstGeom>
          <a:noFill/>
        </p:spPr>
      </p:pic>
      <p:pic>
        <p:nvPicPr>
          <p:cNvPr id="4104" name="Picture 8" descr="http://t2.gstatic.com/images?q=tbn:jQBGtXRKT8PxPM: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2819400"/>
            <a:ext cx="1727198" cy="1295400"/>
          </a:xfrm>
          <a:prstGeom prst="rect">
            <a:avLst/>
          </a:prstGeom>
          <a:noFill/>
        </p:spPr>
      </p:pic>
      <p:pic>
        <p:nvPicPr>
          <p:cNvPr id="4106" name="Picture 10" descr="http://t0.gstatic.com/images?q=tbn:rnGQpsppd_2CQM: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199" y="4572000"/>
            <a:ext cx="2084549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533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+mj-lt"/>
              </a:rPr>
              <a:t>Weathering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763000" cy="838200"/>
          </a:xfrm>
        </p:spPr>
        <p:txBody>
          <a:bodyPr/>
          <a:lstStyle/>
          <a:p>
            <a:r>
              <a:rPr lang="en-US" sz="4400" dirty="0" smtClean="0"/>
              <a:t>How does water cause weathering?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648200" cy="4724400"/>
          </a:xfrm>
        </p:spPr>
        <p:txBody>
          <a:bodyPr/>
          <a:lstStyle/>
          <a:p>
            <a:r>
              <a:rPr lang="en-US" sz="2800" dirty="0" smtClean="0"/>
              <a:t>Moving water can carry bits of sand and rock that chip away at other rocks.  </a:t>
            </a:r>
          </a:p>
          <a:p>
            <a:r>
              <a:rPr lang="en-US" sz="2800" dirty="0" smtClean="0"/>
              <a:t>Water can dissolve the minerals that make up rocks.  Minerals in rocks dissolve at different rates.  This can cause caverns to form. 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" name="Picture 2" descr="C:\Documents and Settings\marlene.olszewski\Local Settings\Temporary Internet Files\Content.IE5\35ALXRU9\MPj040149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42117"/>
            <a:ext cx="3657600" cy="2346385"/>
          </a:xfrm>
          <a:prstGeom prst="rect">
            <a:avLst/>
          </a:prstGeom>
          <a:noFill/>
        </p:spPr>
      </p:pic>
      <p:pic>
        <p:nvPicPr>
          <p:cNvPr id="5" name="Picture 4" descr="C:\Documents and Settings\marlene.olszewski\Local Settings\Temporary Internet Files\Content.IE5\35ALXRU9\MPj044411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600200"/>
            <a:ext cx="3657600" cy="226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81050"/>
          </a:xfrm>
        </p:spPr>
        <p:txBody>
          <a:bodyPr/>
          <a:lstStyle/>
          <a:p>
            <a:r>
              <a:rPr lang="en-US" sz="4400" dirty="0" smtClean="0"/>
              <a:t>How does wind cause weathering?</a:t>
            </a:r>
            <a:endParaRPr lang="en-US" sz="4600" dirty="0" smtClean="0"/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3733800" cy="4724400"/>
          </a:xfrm>
        </p:spPr>
        <p:txBody>
          <a:bodyPr/>
          <a:lstStyle/>
          <a:p>
            <a:r>
              <a:rPr lang="en-US" sz="2800" dirty="0" smtClean="0"/>
              <a:t>Wind contains sand that scrapes against rocks and wears it away.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" name="Picture 3" descr="C:\Documents and Settings\marlene.olszewski\My Documents\My Pictures\Microsoft Clip Organizer\j0401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3902075" cy="31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9144000" cy="781050"/>
          </a:xfrm>
        </p:spPr>
        <p:txBody>
          <a:bodyPr/>
          <a:lstStyle/>
          <a:p>
            <a:r>
              <a:rPr lang="en-US" sz="4400" dirty="0" smtClean="0"/>
              <a:t>How does ice cause weathering?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267200" cy="4724400"/>
          </a:xfrm>
        </p:spPr>
        <p:txBody>
          <a:bodyPr/>
          <a:lstStyle/>
          <a:p>
            <a:r>
              <a:rPr lang="en-US" sz="2800" dirty="0" smtClean="0"/>
              <a:t>When </a:t>
            </a:r>
            <a:r>
              <a:rPr lang="en-US" sz="2800" dirty="0" smtClean="0"/>
              <a:t>water gets </a:t>
            </a:r>
            <a:r>
              <a:rPr lang="en-US" sz="2800" dirty="0" smtClean="0"/>
              <a:t>into the cracks of rocks it can freeze and expand.  The expanding water can break a rock into pieces.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" name="Picture 2" descr="C:\Documents and Settings\marlene.olszewski\Local Settings\Temporary Internet Files\Content.IE5\T25Z2NG4\MPj04064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121150" cy="3090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53400" cy="781050"/>
          </a:xfrm>
        </p:spPr>
        <p:txBody>
          <a:bodyPr/>
          <a:lstStyle/>
          <a:p>
            <a:r>
              <a:rPr lang="en-US" sz="4400" dirty="0" smtClean="0"/>
              <a:t>How do plants cause weathering?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038600" cy="4724400"/>
          </a:xfrm>
        </p:spPr>
        <p:txBody>
          <a:bodyPr/>
          <a:lstStyle/>
          <a:p>
            <a:r>
              <a:rPr lang="en-US" sz="2800" dirty="0" smtClean="0"/>
              <a:t>Roots can get into the cracks of rocks.  These roots spread out inside the cracks causing the rock to break apart.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" name="Picture 9" descr="C:\Documents and Settings\marlene.olszewski\My Documents\My Pictures\Microsoft Clip Organizer\j042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415416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25146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Draw this graphic organizer in your science notebook.  Fill in each bubble.</a:t>
            </a:r>
          </a:p>
        </p:txBody>
      </p:sp>
      <p:pic>
        <p:nvPicPr>
          <p:cNvPr id="186373" name="Picture 5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1828800" cy="1828800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1905000" y="1752600"/>
          <a:ext cx="6705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3549</TotalTime>
  <Words>1192</Words>
  <Application>Microsoft Office PowerPoint</Application>
  <PresentationFormat>On-screen Show (4:3)</PresentationFormat>
  <Paragraphs>213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Elementary Science</vt:lpstr>
      <vt:lpstr>SC.4.E.6.4</vt:lpstr>
      <vt:lpstr>Weathering and Erosion</vt:lpstr>
      <vt:lpstr>Slide 4</vt:lpstr>
      <vt:lpstr>How does water cause weathering?</vt:lpstr>
      <vt:lpstr>How does wind cause weathering?</vt:lpstr>
      <vt:lpstr>How does ice cause weathering?</vt:lpstr>
      <vt:lpstr>How do plants cause weathering?</vt:lpstr>
      <vt:lpstr>Summarizing</vt:lpstr>
      <vt:lpstr>Erosion</vt:lpstr>
      <vt:lpstr>What causes erosion?</vt:lpstr>
      <vt:lpstr>Summarizing</vt:lpstr>
      <vt:lpstr>Guided Practice</vt:lpstr>
      <vt:lpstr>Slide 14</vt:lpstr>
      <vt:lpstr>Guided Practice</vt:lpstr>
      <vt:lpstr>Slide 16</vt:lpstr>
      <vt:lpstr>Summarizing</vt:lpstr>
      <vt:lpstr>Check Your Understanding</vt:lpstr>
      <vt:lpstr>Check Your Understanding</vt:lpstr>
      <vt:lpstr>Check Your Understanding</vt:lpstr>
      <vt:lpstr>Check Your Answers</vt:lpstr>
      <vt:lpstr>Summary Question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linda.vendur</dc:creator>
  <cp:lastModifiedBy>polly.burkhart</cp:lastModifiedBy>
  <cp:revision>312</cp:revision>
  <dcterms:created xsi:type="dcterms:W3CDTF">2009-01-20T16:21:40Z</dcterms:created>
  <dcterms:modified xsi:type="dcterms:W3CDTF">2011-02-18T18:56:58Z</dcterms:modified>
</cp:coreProperties>
</file>