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66" r:id="rId2"/>
    <p:sldId id="359" r:id="rId3"/>
    <p:sldId id="394" r:id="rId4"/>
    <p:sldId id="397" r:id="rId5"/>
    <p:sldId id="395" r:id="rId6"/>
    <p:sldId id="384" r:id="rId7"/>
    <p:sldId id="383" r:id="rId8"/>
    <p:sldId id="391" r:id="rId9"/>
    <p:sldId id="392" r:id="rId10"/>
    <p:sldId id="393" r:id="rId11"/>
    <p:sldId id="399" r:id="rId12"/>
    <p:sldId id="379" r:id="rId13"/>
    <p:sldId id="373" r:id="rId14"/>
    <p:sldId id="375" r:id="rId15"/>
    <p:sldId id="385" r:id="rId16"/>
    <p:sldId id="400" r:id="rId17"/>
    <p:sldId id="386" r:id="rId18"/>
    <p:sldId id="401" r:id="rId19"/>
    <p:sldId id="381" r:id="rId20"/>
    <p:sldId id="362" r:id="rId21"/>
    <p:sldId id="389" r:id="rId22"/>
    <p:sldId id="390" r:id="rId23"/>
    <p:sldId id="402" r:id="rId24"/>
    <p:sldId id="377" r:id="rId25"/>
    <p:sldId id="378"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CC00FF"/>
    <a:srgbClr val="686E6A"/>
    <a:srgbClr val="0000FF"/>
    <a:srgbClr val="FBFCC8"/>
    <a:srgbClr val="009900"/>
    <a:srgbClr val="F6E998"/>
    <a:srgbClr val="CC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79052" autoAdjust="0"/>
  </p:normalViewPr>
  <p:slideViewPr>
    <p:cSldViewPr>
      <p:cViewPr varScale="1">
        <p:scale>
          <a:sx n="61" d="100"/>
          <a:sy n="61" d="100"/>
        </p:scale>
        <p:origin x="-139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BD8E068-6AE3-4DDF-BD15-EDE9E3E2BB14}" type="datetimeFigureOut">
              <a:rPr lang="en-US"/>
              <a:pPr>
                <a:defRPr/>
              </a:pPr>
              <a:t>9/26/2011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E2CB6B1B-FC25-4C08-A8DA-C7B1E1FA41B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55D5FBAA-8CD7-48DA-966B-4136B8DB4709}" type="datetimeFigureOut">
              <a:rPr lang="en-US"/>
              <a:pPr>
                <a:defRPr/>
              </a:pPr>
              <a:t>9/26/2011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40F13EE-4DF7-4EEE-B5A5-D807D1A2B43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TEST</a:t>
            </a:r>
            <a:r>
              <a:rPr lang="en-US" b="1" i="1" baseline="0" dirty="0" smtClean="0"/>
              <a:t> ITEM SPECIFICATIONS:</a:t>
            </a:r>
          </a:p>
          <a:p>
            <a:r>
              <a:rPr lang="en-US" b="1" i="0" baseline="0" dirty="0" smtClean="0"/>
              <a:t>Benchmark Clarifications:</a:t>
            </a:r>
          </a:p>
          <a:p>
            <a:r>
              <a:rPr lang="en-US" sz="1200" kern="1200" dirty="0" smtClean="0">
                <a:solidFill>
                  <a:schemeClr val="tx1"/>
                </a:solidFill>
                <a:latin typeface="+mn-lt"/>
                <a:ea typeface="+mn-ea"/>
                <a:cs typeface="+mn-cs"/>
              </a:rPr>
              <a:t>Students will identify and/or describe the physical properties of common minerals. </a:t>
            </a:r>
          </a:p>
          <a:p>
            <a:r>
              <a:rPr lang="en-US" sz="1200" kern="1200" dirty="0" smtClean="0">
                <a:solidFill>
                  <a:schemeClr val="tx1"/>
                </a:solidFill>
                <a:latin typeface="+mn-lt"/>
                <a:ea typeface="+mn-ea"/>
                <a:cs typeface="+mn-cs"/>
              </a:rPr>
              <a:t>Students will describe and/or explain the role of minerals in the formation of rocks. </a:t>
            </a:r>
          </a:p>
          <a:p>
            <a:r>
              <a:rPr lang="en-US" sz="1200" kern="1200" dirty="0" smtClean="0">
                <a:solidFill>
                  <a:schemeClr val="tx1"/>
                </a:solidFill>
                <a:latin typeface="+mn-lt"/>
                <a:ea typeface="+mn-ea"/>
                <a:cs typeface="+mn-cs"/>
              </a:rPr>
              <a:t>Students will identify the three categories of rocks and how they were formed. </a:t>
            </a:r>
          </a:p>
          <a:p>
            <a:r>
              <a:rPr lang="en-US" sz="1200" b="1" kern="1200" dirty="0" smtClean="0">
                <a:solidFill>
                  <a:schemeClr val="tx1"/>
                </a:solidFill>
                <a:latin typeface="+mn-lt"/>
                <a:ea typeface="+mn-ea"/>
                <a:cs typeface="+mn-cs"/>
              </a:rPr>
              <a:t>Content Limits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Items will not assess the identification of a specific mineral based on its properties. </a:t>
            </a:r>
          </a:p>
          <a:p>
            <a:r>
              <a:rPr lang="en-US" sz="1200" kern="1200" dirty="0" smtClean="0">
                <a:solidFill>
                  <a:schemeClr val="tx1"/>
                </a:solidFill>
                <a:latin typeface="+mn-lt"/>
                <a:ea typeface="+mn-ea"/>
                <a:cs typeface="+mn-cs"/>
              </a:rPr>
              <a:t>Items addressing common minerals are limited to quartz, feldspar, mica, calcite, talc, pyrite, and graphite. </a:t>
            </a:r>
          </a:p>
          <a:p>
            <a:r>
              <a:rPr lang="en-US" sz="1200" kern="1200" dirty="0" smtClean="0">
                <a:solidFill>
                  <a:schemeClr val="tx1"/>
                </a:solidFill>
                <a:latin typeface="+mn-lt"/>
                <a:ea typeface="+mn-ea"/>
                <a:cs typeface="+mn-cs"/>
              </a:rPr>
              <a:t>Items will not require the identification of specific mineral composition of any type of rock. </a:t>
            </a:r>
          </a:p>
          <a:p>
            <a:r>
              <a:rPr lang="en-US" sz="1200" kern="1200" dirty="0" smtClean="0">
                <a:solidFill>
                  <a:schemeClr val="tx1"/>
                </a:solidFill>
                <a:latin typeface="+mn-lt"/>
                <a:ea typeface="+mn-ea"/>
                <a:cs typeface="+mn-cs"/>
              </a:rPr>
              <a:t>Items will not require knowledge of </a:t>
            </a:r>
            <a:r>
              <a:rPr lang="en-US" sz="1200" kern="1200" dirty="0" err="1" smtClean="0">
                <a:solidFill>
                  <a:schemeClr val="tx1"/>
                </a:solidFill>
                <a:latin typeface="+mn-lt"/>
                <a:ea typeface="+mn-ea"/>
                <a:cs typeface="+mn-cs"/>
              </a:rPr>
              <a:t>Moh’s</a:t>
            </a:r>
            <a:r>
              <a:rPr lang="en-US" sz="1200" kern="1200" dirty="0" smtClean="0">
                <a:solidFill>
                  <a:schemeClr val="tx1"/>
                </a:solidFill>
                <a:latin typeface="+mn-lt"/>
                <a:ea typeface="+mn-ea"/>
                <a:cs typeface="+mn-cs"/>
              </a:rPr>
              <a:t> hardness scale. </a:t>
            </a:r>
          </a:p>
          <a:p>
            <a:r>
              <a:rPr lang="en-US" sz="1200" kern="1200" dirty="0" smtClean="0">
                <a:solidFill>
                  <a:schemeClr val="tx1"/>
                </a:solidFill>
                <a:latin typeface="+mn-lt"/>
                <a:ea typeface="+mn-ea"/>
                <a:cs typeface="+mn-cs"/>
              </a:rPr>
              <a:t>Items will not assess the rock cycle. </a:t>
            </a:r>
          </a:p>
          <a:p>
            <a:endParaRPr lang="en-US" b="1" i="0"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These rocks may feel sandy,</a:t>
            </a:r>
            <a:r>
              <a:rPr lang="en-US" baseline="0" dirty="0" smtClean="0"/>
              <a:t> like sandstone.  Pieces of organic material, like shells, may be visible, as in limestone.  They may contain fossils. They are often easy to break apart.</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Metamorphic</a:t>
            </a:r>
            <a:r>
              <a:rPr lang="en-US" baseline="0" dirty="0" smtClean="0"/>
              <a:t> rock often have bands of minerals, called foliation, formed when the mineral layers were under great pressure.</a:t>
            </a:r>
          </a:p>
          <a:p>
            <a:r>
              <a:rPr lang="en-US" baseline="0" dirty="0" smtClean="0"/>
              <a:t>Metamorphic rock that does not have bands is non-foliated.</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the formation of each rock type before the students Mix and Mingle so that students know how the rock type on their sticky note was formed.</a:t>
            </a:r>
          </a:p>
          <a:p>
            <a:r>
              <a:rPr lang="en-US" baseline="0" dirty="0" smtClean="0"/>
              <a:t>Music can be used to indicate when students should mingle (music playing) and when they should stop and share (music stops)</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Explain the rationale for the answer so that the teacher</a:t>
            </a:r>
            <a:r>
              <a:rPr lang="en-US" baseline="0" dirty="0" smtClean="0"/>
              <a:t> understands background knowledge</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If the minerals could not be identified then the rock must have been melted and then cooled very quickly so the minerals</a:t>
            </a:r>
            <a:r>
              <a:rPr lang="en-US" baseline="0" dirty="0" smtClean="0"/>
              <a:t> did not have time to crystallize. The rock must have formed from cooled lava and therefore formed on the surface of the earth as a result of a volcanic eruption. </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Explain the rationale for the answer so that the teacher</a:t>
            </a:r>
            <a:r>
              <a:rPr lang="en-US" baseline="0" dirty="0" smtClean="0"/>
              <a:t> understands background knowledge</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TextEdit="1"/>
          </p:cNvSpPr>
          <p:nvPr>
            <p:ph type="sldImg"/>
          </p:nvPr>
        </p:nvSpPr>
        <p:spPr bwMode="auto">
          <a:noFill/>
          <a:ln>
            <a:solidFill>
              <a:srgbClr val="000000"/>
            </a:solidFill>
            <a:miter lim="800000"/>
            <a:headEnd/>
            <a:tailEnd/>
          </a:ln>
        </p:spPr>
      </p:sp>
      <p:sp>
        <p:nvSpPr>
          <p:cNvPr id="1126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Harder</a:t>
            </a:r>
            <a:r>
              <a:rPr lang="en-US" baseline="0" dirty="0" smtClean="0"/>
              <a:t> materials scratch softer ones.  Therefore, since a diamond is the hardest mineral, nothing can scratch a diamond.</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Rocks:</a:t>
            </a:r>
            <a:r>
              <a:rPr lang="en-US" baseline="0" dirty="0" smtClean="0"/>
              <a:t> igneous, metamorphic, limestone, sedimentary</a:t>
            </a:r>
          </a:p>
          <a:p>
            <a:r>
              <a:rPr lang="en-US" baseline="0" dirty="0" smtClean="0"/>
              <a:t>Minerals: luster, hardness, crystal, quartz, streak</a:t>
            </a:r>
            <a:r>
              <a:rPr lang="en-US" baseline="0" smtClean="0"/>
              <a:t>, cleavage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Hardness is tested by scratching the mineral sample with different</a:t>
            </a:r>
            <a:r>
              <a:rPr lang="en-US" baseline="0" dirty="0" smtClean="0"/>
              <a:t> materials of known hardness</a:t>
            </a:r>
          </a:p>
          <a:p>
            <a:r>
              <a:rPr lang="en-US" baseline="0" dirty="0" smtClean="0"/>
              <a:t>2. Metamorphic rocks are formed from existing rocks which have been squeezed and heated deep inside Earth’s crust</a:t>
            </a:r>
          </a:p>
          <a:p>
            <a:r>
              <a:rPr lang="en-US" baseline="0" dirty="0" smtClean="0"/>
              <a:t>3. Igneous rocks can form above ground from cooled lava, Hawaii is a series of volcanic islands</a:t>
            </a:r>
          </a:p>
          <a:p>
            <a:r>
              <a:rPr lang="en-US" baseline="0" dirty="0" smtClean="0"/>
              <a:t>4. Only deep inside the Earth is it hot enough to melt rock (the lava that exits a volcano originated as magma which melted at the bottom of the Earth’s crust)</a:t>
            </a:r>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Minerals are identified by their properties.</a:t>
            </a:r>
            <a:r>
              <a:rPr lang="en-US" baseline="0" dirty="0" smtClean="0"/>
              <a:t>  No two minerals have the same properties. The properties that are used include luster, hardness, streak, </a:t>
            </a:r>
            <a:r>
              <a:rPr lang="en-US" baseline="0" smtClean="0"/>
              <a:t>color, and </a:t>
            </a:r>
            <a:r>
              <a:rPr lang="en-US" baseline="0" dirty="0" smtClean="0"/>
              <a:t>cleavage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These particular minerals are mentioned in the test item specifications and may be mentioned in test questions.  Help familiarize the students with the names of these minerals.  They will not be expected to identify them, just recognize their names.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Explain</a:t>
            </a:r>
            <a:r>
              <a:rPr lang="en-US" baseline="0" dirty="0" smtClean="0"/>
              <a:t> that hardness is determined by scratching minerals with common materials of known hardness such as a fingernail, copper penny, steel nail, glass. None of these will scratch a diamond (hardness of 10), all of these things will scratch talc (hardness of 1).</a:t>
            </a:r>
          </a:p>
          <a:p>
            <a:endParaRPr lang="en-US" baseline="0" dirty="0" smtClean="0"/>
          </a:p>
          <a:p>
            <a:r>
              <a:rPr lang="en-US" baseline="0" dirty="0" smtClean="0"/>
              <a:t>Some minerals do not exhibit cleavage; they fracture or break along a rough or jagged surface.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When</a:t>
            </a:r>
            <a:r>
              <a:rPr lang="en-US" baseline="0" dirty="0" smtClean="0"/>
              <a:t> you click on the key you will be taken to a web site with a Dichotomous Key where students can make selections (yes/no) in response to questions about the properties of the Mystery Minerals.  </a:t>
            </a:r>
          </a:p>
          <a:p>
            <a:endParaRPr lang="en-US" baseline="0" dirty="0" smtClean="0"/>
          </a:p>
          <a:p>
            <a:r>
              <a:rPr lang="en-US" baseline="0" dirty="0" smtClean="0"/>
              <a:t>Students can check their answers; when you click the mouse the identity of the mystery mineral will “fly in”</a:t>
            </a:r>
          </a:p>
          <a:p>
            <a:r>
              <a:rPr lang="en-US" baseline="0" dirty="0" smtClean="0"/>
              <a:t>(Mineral #1: Pyrite, Mystery #2: Talc, Mineral #3 Quartz)</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Luster, streak, hardness, color, cleavage</a:t>
            </a:r>
            <a:endParaRPr lang="en-US" dirty="0"/>
          </a:p>
        </p:txBody>
      </p:sp>
      <p:sp>
        <p:nvSpPr>
          <p:cNvPr id="4" name="Slide Number Placeholder 3"/>
          <p:cNvSpPr>
            <a:spLocks noGrp="1"/>
          </p:cNvSpPr>
          <p:nvPr>
            <p:ph type="sldNum" sz="quarter" idx="10"/>
          </p:nvPr>
        </p:nvSpPr>
        <p:spPr/>
        <p:txBody>
          <a:bodyPr/>
          <a:lstStyle/>
          <a:p>
            <a:pPr>
              <a:defRPr/>
            </a:pPr>
            <a:fld id="{440F13EE-4DF7-4EEE-B5A5-D807D1A2B43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Not all rocks look like this, it depends how they were formed.  However,</a:t>
            </a:r>
            <a:r>
              <a:rPr lang="en-US" baseline="0" dirty="0" smtClean="0"/>
              <a:t> all rocks contain a mixture of minerals.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This is a good time to review the definition of a mixture (a combination of two or more substances that do not form a new substance).</a:t>
            </a:r>
          </a:p>
          <a:p>
            <a:endParaRPr lang="en-US" baseline="0" dirty="0" smtClean="0"/>
          </a:p>
          <a:p>
            <a:r>
              <a:rPr lang="en-US" baseline="0" dirty="0" smtClean="0"/>
              <a:t>Sedimentary rocks often contain other materials, in addition to minerals.  These materials might include shells, bones, and other organic sediments.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Igneous</a:t>
            </a:r>
            <a:r>
              <a:rPr lang="en-US" baseline="0" dirty="0" smtClean="0"/>
              <a:t> rocks that cool slowly beneath the surface will be characterized by large crystals (intrusive igneous).</a:t>
            </a:r>
          </a:p>
          <a:p>
            <a:r>
              <a:rPr lang="en-US" baseline="0" dirty="0" smtClean="0"/>
              <a:t>Igneous rocks that cool quickly on the surface will be characterized by lack of crystallization (extrusive igneous).</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9696DA4-BC2B-4F83-81FC-04F4300EDB93}" type="datetimeFigureOut">
              <a:rPr lang="en-US"/>
              <a:pPr>
                <a:defRPr/>
              </a:pPr>
              <a:t>9/26/2011</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F20476D9-3898-42DB-BCAA-732B5145AB2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34A472-1420-495A-BAEC-4D92DA48C058}" type="datetimeFigureOut">
              <a:rPr lang="en-US"/>
              <a:pPr>
                <a:defRPr/>
              </a:pPr>
              <a:t>9/26/2011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1E2CEC4-5A96-4407-942A-72231C7AE5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24BB183-4AB9-4A89-BDD7-BDB8404D032F}" type="datetimeFigureOut">
              <a:rPr lang="en-US"/>
              <a:pPr>
                <a:defRPr/>
              </a:pPr>
              <a:t>9/26/2011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A6867A8-6632-4D55-A8B5-6501D81870A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056430D-FF18-407A-930F-746568F51867}" type="datetimeFigureOut">
              <a:rPr lang="en-US"/>
              <a:pPr>
                <a:defRPr/>
              </a:pPr>
              <a:t>9/26/2011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BED3BB70-731D-4062-BAE5-F74CEAF5A3B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935163"/>
            <a:ext cx="8229600" cy="4389437"/>
          </a:xfrm>
        </p:spPr>
        <p:txBody>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fld id="{E8C7F030-BD93-460A-882E-0E8C68FCB0A5}" type="datetimeFigureOut">
              <a:rPr lang="en-US"/>
              <a:pPr>
                <a:defRPr/>
              </a:pPr>
              <a:t>9/26/2011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70A69AE-5AC8-44CB-A4AA-95EB98E5B4E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CC17B18-3413-43C0-84B4-BDF6D7470265}" type="datetimeFigureOut">
              <a:rPr lang="en-US"/>
              <a:pPr>
                <a:defRPr/>
              </a:pPr>
              <a:t>9/26/2011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0230D9C-7CE9-4557-9900-C18920AA5E9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40ED4D-B525-4EDD-A0FA-F2C1AD1F6A23}" type="datetimeFigureOut">
              <a:rPr lang="en-US"/>
              <a:pPr>
                <a:defRPr/>
              </a:pPr>
              <a:t>9/26/2011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215595F-57C3-4880-BCB5-5DAFF4214BE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51EA952-3E3D-49F8-AD90-6070456C313D}" type="datetimeFigureOut">
              <a:rPr lang="en-US"/>
              <a:pPr>
                <a:defRPr/>
              </a:pPr>
              <a:t>9/26/2011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A0459C2F-F126-44FE-B31F-21A8C4EADEC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1D7989B-A590-4FC6-AD9F-228DD6EC92F4}" type="datetimeFigureOut">
              <a:rPr lang="en-US"/>
              <a:pPr>
                <a:defRPr/>
              </a:pPr>
              <a:t>9/26/2011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F25FE8C9-471B-4BDE-8A96-75D59DE55F6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81C95CDE-A5D6-4B1D-9C1A-9C1230ACEF68}" type="datetimeFigureOut">
              <a:rPr lang="en-US"/>
              <a:pPr>
                <a:defRPr/>
              </a:pPr>
              <a:t>9/26/2011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20D2DB78-D19E-4380-B7C7-1FE31EFE8CC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3D5A2F9-2611-45AD-B8C7-3D941AEB4917}" type="datetimeFigureOut">
              <a:rPr lang="en-US"/>
              <a:pPr>
                <a:defRPr/>
              </a:pPr>
              <a:t>9/26/2011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56C79772-C0C0-4DAB-8D8F-C5CDEDA94E7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53ED742-1B5E-49EC-B26C-37BB3AF3A8F8}" type="datetimeFigureOut">
              <a:rPr lang="en-US"/>
              <a:pPr>
                <a:defRPr/>
              </a:pPr>
              <a:t>9/26/2011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FA09D3EF-840F-4611-9AE8-31A8A892718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60148C8-66BC-4FF3-AFC9-3D48150B6DDC}" type="datetimeFigureOut">
              <a:rPr lang="en-US"/>
              <a:pPr>
                <a:defRPr/>
              </a:pPr>
              <a:t>9/26/2011</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C2E5AB-E5C7-4296-9C4B-23D0547BBE7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A0C22CC-5835-4554-97A1-C00CB03679B7}" type="datetimeFigureOut">
              <a:rPr lang="en-US"/>
              <a:pPr>
                <a:defRPr/>
              </a:pPr>
              <a:t>9/26/2011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C2F10CC-0644-4E66-82A1-0C9BFA004F4A}"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98" r:id="rId1"/>
    <p:sldLayoutId id="2147483697" r:id="rId2"/>
    <p:sldLayoutId id="2147483699" r:id="rId3"/>
    <p:sldLayoutId id="2147483696" r:id="rId4"/>
    <p:sldLayoutId id="2147483695" r:id="rId5"/>
    <p:sldLayoutId id="2147483694" r:id="rId6"/>
    <p:sldLayoutId id="2147483693" r:id="rId7"/>
    <p:sldLayoutId id="2147483692" r:id="rId8"/>
    <p:sldLayoutId id="2147483700" r:id="rId9"/>
    <p:sldLayoutId id="2147483691" r:id="rId10"/>
    <p:sldLayoutId id="2147483690" r:id="rId11"/>
    <p:sldLayoutId id="2147483689" r:id="rId12"/>
    <p:sldLayoutId id="2147483688"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0.tqn.com/d/geology/1/0/d/H/1/nvlwashbreccia.jpg" TargetMode="External"/><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0.tqn.com/d/geology/1/0/a/D/1/coal500.jpg"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0.tqn.com/d/geology/1/0/Y/S/1/rocpicgneiss.jpg" TargetMode="External"/><Relationship Id="rId7" Type="http://schemas.openxmlformats.org/officeDocument/2006/relationships/hyperlink" Target="http://0.tqn.com/d/geology/1/0/b/S/1/rocpicmylonite.jpg"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hyperlink" Target="http://0.tqn.com/d/geology/1/0/e/S/1/rocpicserpentinite.jpg" TargetMode="Externa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minsocam.org/msa/collectors_corner/id/mineral_id_keyq1.htm" TargetMode="External"/><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4.jpeg"/><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0.tqn.com/d/geology/1/0/g/V/granitesalinia.jp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0.tqn.com/d/geology/1/0/H/W/basalt_hawaii2.jpg" TargetMode="External"/><Relationship Id="rId7" Type="http://schemas.openxmlformats.org/officeDocument/2006/relationships/hyperlink" Target="http://0.tqn.com/d/geology/1/0/_/S/1/rocpicmarble.jpg"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hyperlink" Target="http://0.tqn.com/d/geology/1/0/m/Q/1/kingstonLSfresh.jpg"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0.tqn.com/d/geology/1/0/M/W/scoria500.jpg" TargetMode="External"/><Relationship Id="rId5" Type="http://schemas.openxmlformats.org/officeDocument/2006/relationships/image" Target="../media/image18.jpeg"/><Relationship Id="rId4" Type="http://schemas.openxmlformats.org/officeDocument/2006/relationships/hyperlink" Target="http://0.tqn.com/d/geology/1/0/W/-/1/obsidianrind.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295400"/>
            <a:ext cx="7580376" cy="762000"/>
          </a:xfrm>
        </p:spPr>
        <p:txBody>
          <a:bodyPr>
            <a:normAutofit fontScale="90000"/>
          </a:bodyPr>
          <a:lstStyle/>
          <a:p>
            <a:pPr algn="just" eaLnBrk="1" fontAlgn="auto" hangingPunct="1">
              <a:spcAft>
                <a:spcPts val="0"/>
              </a:spcAft>
              <a:defRPr/>
            </a:pPr>
            <a:r>
              <a:rPr lang="en-US" dirty="0" smtClean="0"/>
              <a:t>Elementary Science</a:t>
            </a:r>
            <a:endParaRPr lang="en-US" dirty="0"/>
          </a:p>
        </p:txBody>
      </p:sp>
      <p:sp>
        <p:nvSpPr>
          <p:cNvPr id="17410" name="Content Placeholder 5"/>
          <p:cNvSpPr>
            <a:spLocks noGrp="1"/>
          </p:cNvSpPr>
          <p:nvPr>
            <p:ph type="subTitle" idx="1"/>
          </p:nvPr>
        </p:nvSpPr>
        <p:spPr>
          <a:xfrm>
            <a:off x="3657600" y="2819400"/>
            <a:ext cx="4724400" cy="1114425"/>
          </a:xfrm>
        </p:spPr>
        <p:txBody>
          <a:bodyPr/>
          <a:lstStyle/>
          <a:p>
            <a:pPr marR="0" algn="l" eaLnBrk="1" hangingPunct="1"/>
            <a:r>
              <a:rPr lang="en-US" sz="3600" b="1" dirty="0" smtClean="0"/>
              <a:t>Science Focus Lesson</a:t>
            </a:r>
          </a:p>
          <a:p>
            <a:pPr marR="0" algn="l" eaLnBrk="1" hangingPunct="1"/>
            <a:r>
              <a:rPr lang="en-US" sz="3600" dirty="0" smtClean="0"/>
              <a:t>SC.4.E.6.2</a:t>
            </a:r>
          </a:p>
          <a:p>
            <a:pPr marR="0" algn="l" eaLnBrk="1" hangingPunct="1"/>
            <a:r>
              <a:rPr lang="en-US" sz="3600" b="1" smtClean="0"/>
              <a:t>Rocks and Minerals</a:t>
            </a:r>
            <a:endParaRPr lang="en-US" sz="3600" b="1" dirty="0" smtClean="0"/>
          </a:p>
        </p:txBody>
      </p:sp>
      <p:pic>
        <p:nvPicPr>
          <p:cNvPr id="17411" name="Picture 6" descr="magnifying.jpg"/>
          <p:cNvPicPr>
            <a:picLocks noChangeAspect="1"/>
          </p:cNvPicPr>
          <p:nvPr/>
        </p:nvPicPr>
        <p:blipFill>
          <a:blip r:embed="rId3" cstate="print"/>
          <a:srcRect/>
          <a:stretch>
            <a:fillRect/>
          </a:stretch>
        </p:blipFill>
        <p:spPr bwMode="auto">
          <a:xfrm>
            <a:off x="762000" y="2322513"/>
            <a:ext cx="2590800" cy="3579812"/>
          </a:xfrm>
          <a:prstGeom prst="rect">
            <a:avLst/>
          </a:prstGeom>
          <a:noFill/>
          <a:ln w="9525">
            <a:noFill/>
            <a:miter lim="800000"/>
            <a:headEnd/>
            <a:tailEnd/>
          </a:ln>
        </p:spPr>
      </p:pic>
      <p:sp>
        <p:nvSpPr>
          <p:cNvPr id="6" name="TextBox 5"/>
          <p:cNvSpPr txBox="1"/>
          <p:nvPr/>
        </p:nvSpPr>
        <p:spPr>
          <a:xfrm>
            <a:off x="3810000" y="5715000"/>
            <a:ext cx="4572000" cy="369332"/>
          </a:xfrm>
          <a:prstGeom prst="rect">
            <a:avLst/>
          </a:prstGeom>
          <a:noFill/>
        </p:spPr>
        <p:txBody>
          <a:bodyPr wrap="square" rtlCol="0">
            <a:spAutoFit/>
          </a:bodyPr>
          <a:lstStyle/>
          <a:p>
            <a:r>
              <a:rPr lang="en-US" dirty="0" smtClean="0"/>
              <a:t>Polk County Public Schools</a:t>
            </a:r>
          </a:p>
        </p:txBody>
      </p:sp>
      <p:pic>
        <p:nvPicPr>
          <p:cNvPr id="1026" name="Picture 2" descr="pcsblogo"/>
          <p:cNvPicPr>
            <a:picLocks noChangeAspect="1" noChangeArrowheads="1"/>
          </p:cNvPicPr>
          <p:nvPr/>
        </p:nvPicPr>
        <p:blipFill>
          <a:blip r:embed="rId4" cstate="print">
            <a:grayscl/>
            <a:biLevel thresh="50000"/>
          </a:blip>
          <a:srcRect/>
          <a:stretch>
            <a:fillRect/>
          </a:stretch>
        </p:blipFill>
        <p:spPr bwMode="auto">
          <a:xfrm>
            <a:off x="7315200" y="4800600"/>
            <a:ext cx="1219200" cy="121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p:cNvSpPr>
          <p:nvPr>
            <p:ph type="body" sz="half" idx="1"/>
          </p:nvPr>
        </p:nvSpPr>
        <p:spPr>
          <a:xfrm>
            <a:off x="228600" y="1219200"/>
            <a:ext cx="8534400" cy="2209800"/>
          </a:xfrm>
        </p:spPr>
        <p:txBody>
          <a:bodyPr/>
          <a:lstStyle/>
          <a:p>
            <a:pPr>
              <a:lnSpc>
                <a:spcPct val="90000"/>
              </a:lnSpc>
              <a:buNone/>
            </a:pPr>
            <a:r>
              <a:rPr lang="en-US" sz="3600" dirty="0" smtClean="0">
                <a:solidFill>
                  <a:schemeClr val="accent2"/>
                </a:solidFill>
              </a:rPr>
              <a:t>Sedimentary rocks </a:t>
            </a:r>
            <a:r>
              <a:rPr lang="en-US" sz="3600" dirty="0" smtClean="0"/>
              <a:t>form when sediments (bits of rock, shells, and remains of living things) are pressed and cemented together over millions of years.</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25602" name="Picture 2" descr="Not a type but a process">
            <a:hlinkClick r:id="rId3" tooltip="View Full-Size"/>
          </p:cNvPr>
          <p:cNvPicPr>
            <a:picLocks noChangeAspect="1" noChangeArrowheads="1"/>
          </p:cNvPicPr>
          <p:nvPr/>
        </p:nvPicPr>
        <p:blipFill>
          <a:blip r:embed="rId4" cstate="print"/>
          <a:srcRect/>
          <a:stretch>
            <a:fillRect/>
          </a:stretch>
        </p:blipFill>
        <p:spPr bwMode="auto">
          <a:xfrm>
            <a:off x="685800" y="3352800"/>
            <a:ext cx="2133600" cy="2527962"/>
          </a:xfrm>
          <a:prstGeom prst="rect">
            <a:avLst/>
          </a:prstGeom>
          <a:noFill/>
        </p:spPr>
      </p:pic>
      <p:sp>
        <p:nvSpPr>
          <p:cNvPr id="5" name="TextBox 4"/>
          <p:cNvSpPr txBox="1"/>
          <p:nvPr/>
        </p:nvSpPr>
        <p:spPr>
          <a:xfrm>
            <a:off x="990600" y="5943600"/>
            <a:ext cx="1905000" cy="369332"/>
          </a:xfrm>
          <a:prstGeom prst="rect">
            <a:avLst/>
          </a:prstGeom>
          <a:noFill/>
        </p:spPr>
        <p:txBody>
          <a:bodyPr wrap="square" rtlCol="0">
            <a:spAutoFit/>
          </a:bodyPr>
          <a:lstStyle/>
          <a:p>
            <a:r>
              <a:rPr lang="en-US" dirty="0" err="1" smtClean="0"/>
              <a:t>Breccia</a:t>
            </a:r>
            <a:endParaRPr lang="en-US" dirty="0"/>
          </a:p>
        </p:txBody>
      </p:sp>
      <p:pic>
        <p:nvPicPr>
          <p:cNvPr id="25604" name="Picture 4" descr="http://0.tqn.com/d/geology/1/0/G/S/1/rocpicpeat.jpg"/>
          <p:cNvPicPr>
            <a:picLocks noChangeAspect="1" noChangeArrowheads="1"/>
          </p:cNvPicPr>
          <p:nvPr/>
        </p:nvPicPr>
        <p:blipFill>
          <a:blip r:embed="rId5" cstate="print"/>
          <a:srcRect/>
          <a:stretch>
            <a:fillRect/>
          </a:stretch>
        </p:blipFill>
        <p:spPr bwMode="auto">
          <a:xfrm>
            <a:off x="3352800" y="3429000"/>
            <a:ext cx="2514600" cy="1811259"/>
          </a:xfrm>
          <a:prstGeom prst="rect">
            <a:avLst/>
          </a:prstGeom>
          <a:noFill/>
        </p:spPr>
      </p:pic>
      <p:sp>
        <p:nvSpPr>
          <p:cNvPr id="9" name="TextBox 8"/>
          <p:cNvSpPr txBox="1"/>
          <p:nvPr/>
        </p:nvSpPr>
        <p:spPr>
          <a:xfrm>
            <a:off x="4114800" y="5334000"/>
            <a:ext cx="1905000" cy="369332"/>
          </a:xfrm>
          <a:prstGeom prst="rect">
            <a:avLst/>
          </a:prstGeom>
          <a:noFill/>
        </p:spPr>
        <p:txBody>
          <a:bodyPr wrap="square" rtlCol="0">
            <a:spAutoFit/>
          </a:bodyPr>
          <a:lstStyle/>
          <a:p>
            <a:r>
              <a:rPr lang="en-US" dirty="0" smtClean="0"/>
              <a:t>peat</a:t>
            </a:r>
            <a:endParaRPr lang="en-US" dirty="0"/>
          </a:p>
        </p:txBody>
      </p:sp>
      <p:pic>
        <p:nvPicPr>
          <p:cNvPr id="25606" name="Picture 6" descr="From Utah mines">
            <a:hlinkClick r:id="rId6" tooltip="View Full-Size"/>
          </p:cNvPr>
          <p:cNvPicPr>
            <a:picLocks noChangeAspect="1" noChangeArrowheads="1"/>
          </p:cNvPicPr>
          <p:nvPr/>
        </p:nvPicPr>
        <p:blipFill>
          <a:blip r:embed="rId7" cstate="print"/>
          <a:srcRect/>
          <a:stretch>
            <a:fillRect/>
          </a:stretch>
        </p:blipFill>
        <p:spPr bwMode="auto">
          <a:xfrm>
            <a:off x="6096000" y="3429000"/>
            <a:ext cx="2850374" cy="2286000"/>
          </a:xfrm>
          <a:prstGeom prst="rect">
            <a:avLst/>
          </a:prstGeom>
          <a:noFill/>
        </p:spPr>
      </p:pic>
      <p:sp>
        <p:nvSpPr>
          <p:cNvPr id="11" name="TextBox 10"/>
          <p:cNvSpPr txBox="1"/>
          <p:nvPr/>
        </p:nvSpPr>
        <p:spPr>
          <a:xfrm>
            <a:off x="6629400" y="5791200"/>
            <a:ext cx="1981200" cy="381000"/>
          </a:xfrm>
          <a:prstGeom prst="rect">
            <a:avLst/>
          </a:prstGeom>
          <a:noFill/>
        </p:spPr>
        <p:txBody>
          <a:bodyPr wrap="square" rtlCol="0">
            <a:spAutoFit/>
          </a:bodyPr>
          <a:lstStyle/>
          <a:p>
            <a:r>
              <a:rPr lang="en-US" dirty="0" smtClean="0"/>
              <a:t>coal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p:cNvSpPr>
          <p:nvPr>
            <p:ph type="body" sz="half" idx="1"/>
          </p:nvPr>
        </p:nvSpPr>
        <p:spPr>
          <a:xfrm>
            <a:off x="228600" y="1219200"/>
            <a:ext cx="8534400" cy="1752600"/>
          </a:xfrm>
        </p:spPr>
        <p:txBody>
          <a:bodyPr/>
          <a:lstStyle/>
          <a:p>
            <a:pPr>
              <a:lnSpc>
                <a:spcPct val="90000"/>
              </a:lnSpc>
              <a:buNone/>
            </a:pPr>
            <a:r>
              <a:rPr lang="en-US" sz="3600" dirty="0" smtClean="0">
                <a:solidFill>
                  <a:schemeClr val="accent2"/>
                </a:solidFill>
              </a:rPr>
              <a:t>Metamorphic rocks </a:t>
            </a:r>
            <a:r>
              <a:rPr lang="en-US" sz="3600" dirty="0" smtClean="0"/>
              <a:t>form when rocks have been squeezed and heated deep inside Earth’s crust. </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58370" name="Picture 2" descr="Makes up the lower crust">
            <a:hlinkClick r:id="rId3" tooltip="View Full-Size"/>
          </p:cNvPr>
          <p:cNvPicPr>
            <a:picLocks noChangeAspect="1" noChangeArrowheads="1"/>
          </p:cNvPicPr>
          <p:nvPr/>
        </p:nvPicPr>
        <p:blipFill>
          <a:blip r:embed="rId4" cstate="print"/>
          <a:srcRect/>
          <a:stretch>
            <a:fillRect/>
          </a:stretch>
        </p:blipFill>
        <p:spPr bwMode="auto">
          <a:xfrm>
            <a:off x="457200" y="2819401"/>
            <a:ext cx="2334354" cy="2133600"/>
          </a:xfrm>
          <a:prstGeom prst="rect">
            <a:avLst/>
          </a:prstGeom>
          <a:noFill/>
        </p:spPr>
      </p:pic>
      <p:sp>
        <p:nvSpPr>
          <p:cNvPr id="4" name="TextBox 3"/>
          <p:cNvSpPr txBox="1"/>
          <p:nvPr/>
        </p:nvSpPr>
        <p:spPr>
          <a:xfrm>
            <a:off x="914400" y="5181600"/>
            <a:ext cx="2971800" cy="369332"/>
          </a:xfrm>
          <a:prstGeom prst="rect">
            <a:avLst/>
          </a:prstGeom>
          <a:noFill/>
        </p:spPr>
        <p:txBody>
          <a:bodyPr wrap="square" rtlCol="0">
            <a:spAutoFit/>
          </a:bodyPr>
          <a:lstStyle/>
          <a:p>
            <a:r>
              <a:rPr lang="en-US" dirty="0" smtClean="0"/>
              <a:t>Gneiss</a:t>
            </a:r>
            <a:endParaRPr lang="en-US" dirty="0"/>
          </a:p>
        </p:txBody>
      </p:sp>
      <p:pic>
        <p:nvPicPr>
          <p:cNvPr id="58372" name="Picture 4" descr="Former seafloor">
            <a:hlinkClick r:id="rId5" tooltip="View Full-Size"/>
          </p:cNvPr>
          <p:cNvPicPr>
            <a:picLocks noChangeAspect="1" noChangeArrowheads="1"/>
          </p:cNvPicPr>
          <p:nvPr/>
        </p:nvPicPr>
        <p:blipFill>
          <a:blip r:embed="rId6" cstate="print"/>
          <a:srcRect/>
          <a:stretch>
            <a:fillRect/>
          </a:stretch>
        </p:blipFill>
        <p:spPr bwMode="auto">
          <a:xfrm>
            <a:off x="3048000" y="3124200"/>
            <a:ext cx="2667000" cy="2592325"/>
          </a:xfrm>
          <a:prstGeom prst="rect">
            <a:avLst/>
          </a:prstGeom>
          <a:noFill/>
        </p:spPr>
      </p:pic>
      <p:sp>
        <p:nvSpPr>
          <p:cNvPr id="6" name="Rectangle 5"/>
          <p:cNvSpPr/>
          <p:nvPr/>
        </p:nvSpPr>
        <p:spPr>
          <a:xfrm>
            <a:off x="3810000" y="5867400"/>
            <a:ext cx="1415772" cy="369332"/>
          </a:xfrm>
          <a:prstGeom prst="rect">
            <a:avLst/>
          </a:prstGeom>
        </p:spPr>
        <p:txBody>
          <a:bodyPr wrap="none">
            <a:spAutoFit/>
          </a:bodyPr>
          <a:lstStyle/>
          <a:p>
            <a:r>
              <a:rPr lang="en-US" dirty="0" err="1" smtClean="0"/>
              <a:t>Serpentinite</a:t>
            </a:r>
            <a:endParaRPr lang="en-US" dirty="0"/>
          </a:p>
        </p:txBody>
      </p:sp>
      <p:pic>
        <p:nvPicPr>
          <p:cNvPr id="58374" name="Picture 6" descr="Ground to a powder">
            <a:hlinkClick r:id="rId7" tooltip="View Full-Size"/>
          </p:cNvPr>
          <p:cNvPicPr>
            <a:picLocks noChangeAspect="1" noChangeArrowheads="1"/>
          </p:cNvPicPr>
          <p:nvPr/>
        </p:nvPicPr>
        <p:blipFill>
          <a:blip r:embed="rId8" cstate="print"/>
          <a:srcRect/>
          <a:stretch>
            <a:fillRect/>
          </a:stretch>
        </p:blipFill>
        <p:spPr bwMode="auto">
          <a:xfrm>
            <a:off x="6096000" y="2438400"/>
            <a:ext cx="2514600" cy="2157527"/>
          </a:xfrm>
          <a:prstGeom prst="rect">
            <a:avLst/>
          </a:prstGeom>
          <a:noFill/>
        </p:spPr>
      </p:pic>
      <p:sp>
        <p:nvSpPr>
          <p:cNvPr id="8" name="Rectangle 7"/>
          <p:cNvSpPr/>
          <p:nvPr/>
        </p:nvSpPr>
        <p:spPr>
          <a:xfrm>
            <a:off x="6781800" y="4724400"/>
            <a:ext cx="1043876" cy="369332"/>
          </a:xfrm>
          <a:prstGeom prst="rect">
            <a:avLst/>
          </a:prstGeom>
        </p:spPr>
        <p:txBody>
          <a:bodyPr wrap="none">
            <a:spAutoFit/>
          </a:bodyPr>
          <a:lstStyle/>
          <a:p>
            <a:r>
              <a:rPr lang="en-US" dirty="0" err="1" smtClean="0"/>
              <a:t>Mylonite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sp>
        <p:nvSpPr>
          <p:cNvPr id="186371" name="Rectangle 3"/>
          <p:cNvSpPr>
            <a:spLocks noGrp="1"/>
          </p:cNvSpPr>
          <p:nvPr>
            <p:ph type="body" idx="1"/>
          </p:nvPr>
        </p:nvSpPr>
        <p:spPr>
          <a:xfrm>
            <a:off x="457200" y="1935163"/>
            <a:ext cx="8229600" cy="4541837"/>
          </a:xfrm>
        </p:spPr>
        <p:txBody>
          <a:bodyPr/>
          <a:lstStyle/>
          <a:p>
            <a:pPr>
              <a:buFont typeface="Wingdings 2" pitchFamily="18" charset="2"/>
              <a:buNone/>
            </a:pPr>
            <a:r>
              <a:rPr lang="en-US" sz="3200" dirty="0" smtClean="0"/>
              <a:t>Count off by 3’s</a:t>
            </a:r>
          </a:p>
          <a:p>
            <a:pPr>
              <a:buFont typeface="Wingdings 2" pitchFamily="18" charset="2"/>
              <a:buNone/>
            </a:pPr>
            <a:r>
              <a:rPr lang="en-US" sz="3200" dirty="0" smtClean="0"/>
              <a:t>Each get a small piece of paper</a:t>
            </a:r>
          </a:p>
          <a:p>
            <a:pPr lvl="2">
              <a:buFont typeface="Wingdings 2" pitchFamily="18" charset="2"/>
              <a:buNone/>
            </a:pPr>
            <a:r>
              <a:rPr lang="en-US" dirty="0" smtClean="0"/>
              <a:t>#1 Write </a:t>
            </a:r>
            <a:r>
              <a:rPr lang="en-US" i="1" dirty="0" smtClean="0"/>
              <a:t>igneous</a:t>
            </a:r>
          </a:p>
          <a:p>
            <a:pPr lvl="2">
              <a:buFont typeface="Wingdings 2" pitchFamily="18" charset="2"/>
              <a:buNone/>
            </a:pPr>
            <a:r>
              <a:rPr lang="en-US" dirty="0" smtClean="0"/>
              <a:t>#2 Write </a:t>
            </a:r>
            <a:r>
              <a:rPr lang="en-US" i="1" dirty="0" smtClean="0"/>
              <a:t>sedimentary</a:t>
            </a:r>
          </a:p>
          <a:p>
            <a:pPr lvl="2">
              <a:buFont typeface="Wingdings 2" pitchFamily="18" charset="2"/>
              <a:buNone/>
            </a:pPr>
            <a:r>
              <a:rPr lang="en-US" dirty="0" smtClean="0"/>
              <a:t>#3 Write </a:t>
            </a:r>
            <a:r>
              <a:rPr lang="en-US" i="1" dirty="0" smtClean="0"/>
              <a:t>metamorphic</a:t>
            </a:r>
          </a:p>
          <a:p>
            <a:pPr>
              <a:buFont typeface="Wingdings 2" pitchFamily="18" charset="2"/>
              <a:buNone/>
            </a:pPr>
            <a:r>
              <a:rPr lang="en-US" sz="2800" dirty="0" smtClean="0"/>
              <a:t>Mix and mingle-when the teacher calls “time” turn to the person closest to you. Show them your paper and ask them to tell you how that rock type is formed. Repeat with other partner.</a:t>
            </a:r>
          </a:p>
          <a:p>
            <a:pPr>
              <a:buFont typeface="Wingdings 2" pitchFamily="18" charset="2"/>
              <a:buNone/>
            </a:pPr>
            <a:r>
              <a:rPr lang="en-US" sz="2800" dirty="0" smtClean="0"/>
              <a:t>Mix and mingle 3 more times.</a:t>
            </a:r>
          </a:p>
          <a:p>
            <a:pPr lvl="2">
              <a:buFont typeface="Wingdings 2" pitchFamily="18" charset="2"/>
              <a:buNone/>
            </a:pPr>
            <a:endParaRPr lang="en-US" i="1" dirty="0" smtClean="0"/>
          </a:p>
        </p:txBody>
      </p:sp>
      <p:pic>
        <p:nvPicPr>
          <p:cNvPr id="186373" name="Picture 5" descr="MCj04077340000[1]"/>
          <p:cNvPicPr>
            <a:picLocks noChangeAspect="1" noChangeArrowheads="1"/>
          </p:cNvPicPr>
          <p:nvPr/>
        </p:nvPicPr>
        <p:blipFill>
          <a:blip r:embed="rId3" cstate="print"/>
          <a:srcRect/>
          <a:stretch>
            <a:fillRect/>
          </a:stretch>
        </p:blipFill>
        <p:spPr bwMode="auto">
          <a:xfrm>
            <a:off x="5715000" y="609600"/>
            <a:ext cx="2825750" cy="2825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ext Box 7"/>
          <p:cNvSpPr txBox="1">
            <a:spLocks noChangeArrowheads="1"/>
          </p:cNvSpPr>
          <p:nvPr/>
        </p:nvSpPr>
        <p:spPr bwMode="auto">
          <a:xfrm>
            <a:off x="381000" y="304800"/>
            <a:ext cx="8229600" cy="3477875"/>
          </a:xfrm>
          <a:prstGeom prst="rect">
            <a:avLst/>
          </a:prstGeom>
          <a:noFill/>
          <a:ln w="9525">
            <a:noFill/>
            <a:miter lim="800000"/>
            <a:headEnd/>
            <a:tailEnd/>
          </a:ln>
        </p:spPr>
        <p:txBody>
          <a:bodyPr>
            <a:spAutoFit/>
          </a:bodyPr>
          <a:lstStyle/>
          <a:p>
            <a:pPr>
              <a:spcBef>
                <a:spcPct val="50000"/>
              </a:spcBef>
            </a:pPr>
            <a:r>
              <a:rPr lang="en-US" sz="4400" dirty="0" smtClean="0">
                <a:solidFill>
                  <a:schemeClr val="accent1"/>
                </a:solidFill>
              </a:rPr>
              <a:t>Guided Practice:</a:t>
            </a:r>
          </a:p>
          <a:p>
            <a:pPr>
              <a:spcBef>
                <a:spcPct val="50000"/>
              </a:spcBef>
            </a:pPr>
            <a:r>
              <a:rPr lang="en-US" sz="3200" dirty="0" smtClean="0"/>
              <a:t>Talk to your shoulder partner about the answer to each question.  Check your work.</a:t>
            </a:r>
          </a:p>
          <a:p>
            <a:pPr>
              <a:spcBef>
                <a:spcPct val="50000"/>
              </a:spcBef>
            </a:pPr>
            <a:endParaRPr lang="en-US" sz="3200" dirty="0" smtClean="0">
              <a:solidFill>
                <a:schemeClr val="accent1"/>
              </a:solidFill>
            </a:endParaRPr>
          </a:p>
          <a:p>
            <a:pPr>
              <a:spcBef>
                <a:spcPct val="50000"/>
              </a:spcBef>
            </a:pPr>
            <a:endParaRPr lang="en-US" sz="3200" dirty="0">
              <a:solidFill>
                <a:schemeClr val="accent1"/>
              </a:solidFill>
            </a:endParaRPr>
          </a:p>
        </p:txBody>
      </p:sp>
      <p:sp>
        <p:nvSpPr>
          <p:cNvPr id="110600" name="Text Box 12"/>
          <p:cNvSpPr txBox="1">
            <a:spLocks noChangeArrowheads="1"/>
          </p:cNvSpPr>
          <p:nvPr/>
        </p:nvSpPr>
        <p:spPr bwMode="auto">
          <a:xfrm>
            <a:off x="609600" y="4953000"/>
            <a:ext cx="8077200" cy="938719"/>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dirty="0"/>
          </a:p>
        </p:txBody>
      </p:sp>
      <p:sp>
        <p:nvSpPr>
          <p:cNvPr id="5" name="TextBox 4"/>
          <p:cNvSpPr txBox="1"/>
          <p:nvPr/>
        </p:nvSpPr>
        <p:spPr>
          <a:xfrm>
            <a:off x="609600" y="2590800"/>
            <a:ext cx="7543800" cy="3693319"/>
          </a:xfrm>
          <a:prstGeom prst="rect">
            <a:avLst/>
          </a:prstGeom>
          <a:noFill/>
        </p:spPr>
        <p:txBody>
          <a:bodyPr wrap="square" rtlCol="0">
            <a:spAutoFit/>
          </a:bodyPr>
          <a:lstStyle/>
          <a:p>
            <a:r>
              <a:rPr lang="en-US" sz="2400" dirty="0" err="1" smtClean="0">
                <a:solidFill>
                  <a:schemeClr val="accent2"/>
                </a:solidFill>
              </a:rPr>
              <a:t>Daunte</a:t>
            </a:r>
            <a:r>
              <a:rPr lang="en-US" sz="2400" dirty="0" smtClean="0">
                <a:solidFill>
                  <a:schemeClr val="accent2"/>
                </a:solidFill>
              </a:rPr>
              <a:t> performs several tests on a mineral to help identify it. The picture below shows one of the tests he performed. Which property of the mineral will </a:t>
            </a:r>
            <a:r>
              <a:rPr lang="en-US" sz="2400" dirty="0" err="1" smtClean="0">
                <a:solidFill>
                  <a:schemeClr val="accent2"/>
                </a:solidFill>
              </a:rPr>
              <a:t>Daunte</a:t>
            </a:r>
            <a:r>
              <a:rPr lang="en-US" sz="2400" dirty="0" smtClean="0">
                <a:solidFill>
                  <a:schemeClr val="accent2"/>
                </a:solidFill>
              </a:rPr>
              <a:t> be able to identify using this test? </a:t>
            </a:r>
          </a:p>
          <a:p>
            <a:endParaRPr lang="en-US" sz="2400" dirty="0" smtClean="0">
              <a:solidFill>
                <a:schemeClr val="accent2"/>
              </a:solidFill>
            </a:endParaRPr>
          </a:p>
          <a:p>
            <a:pPr marL="971550" lvl="1" indent="-514350">
              <a:buFont typeface="+mj-lt"/>
              <a:buAutoNum type="alphaLcPeriod"/>
            </a:pPr>
            <a:r>
              <a:rPr lang="en-US" sz="2400" dirty="0" smtClean="0">
                <a:solidFill>
                  <a:schemeClr val="accent2"/>
                </a:solidFill>
              </a:rPr>
              <a:t>attraction to magnets </a:t>
            </a:r>
          </a:p>
          <a:p>
            <a:pPr marL="971550" lvl="1" indent="-514350">
              <a:buFont typeface="+mj-lt"/>
              <a:buAutoNum type="alphaLcPeriod"/>
            </a:pPr>
            <a:r>
              <a:rPr lang="en-US" sz="2400" dirty="0" smtClean="0">
                <a:solidFill>
                  <a:schemeClr val="accent2"/>
                </a:solidFill>
              </a:rPr>
              <a:t>streak color </a:t>
            </a:r>
          </a:p>
          <a:p>
            <a:pPr marL="971550" lvl="1" indent="-514350">
              <a:buFont typeface="+mj-lt"/>
              <a:buAutoNum type="alphaLcPeriod"/>
            </a:pPr>
            <a:r>
              <a:rPr lang="en-US" sz="2400" dirty="0" smtClean="0">
                <a:solidFill>
                  <a:schemeClr val="accent2"/>
                </a:solidFill>
              </a:rPr>
              <a:t>hardness </a:t>
            </a:r>
          </a:p>
          <a:p>
            <a:pPr marL="971550" lvl="1" indent="-514350">
              <a:buFont typeface="+mj-lt"/>
              <a:buAutoNum type="alphaLcPeriod"/>
            </a:pPr>
            <a:r>
              <a:rPr lang="en-US" sz="2400" dirty="0" smtClean="0">
                <a:solidFill>
                  <a:schemeClr val="accent2"/>
                </a:solidFill>
              </a:rPr>
              <a:t>cleavage </a:t>
            </a:r>
          </a:p>
          <a:p>
            <a:endParaRPr lang="en-US" dirty="0"/>
          </a:p>
        </p:txBody>
      </p:sp>
      <p:pic>
        <p:nvPicPr>
          <p:cNvPr id="6" name="Picture 5"/>
          <p:cNvPicPr/>
          <p:nvPr/>
        </p:nvPicPr>
        <p:blipFill>
          <a:blip r:embed="rId3" cstate="print"/>
          <a:srcRect/>
          <a:stretch>
            <a:fillRect/>
          </a:stretch>
        </p:blipFill>
        <p:spPr bwMode="auto">
          <a:xfrm>
            <a:off x="5486400" y="4114800"/>
            <a:ext cx="2814638" cy="2147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457200" y="7620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769441"/>
          </a:xfrm>
          <a:prstGeom prst="rect">
            <a:avLst/>
          </a:prstGeom>
          <a:noFill/>
          <a:ln w="9525">
            <a:noFill/>
            <a:miter lim="800000"/>
            <a:headEnd/>
            <a:tailEnd/>
          </a:ln>
        </p:spPr>
        <p:txBody>
          <a:bodyPr>
            <a:spAutoFit/>
          </a:bodyPr>
          <a:lstStyle/>
          <a:p>
            <a:pPr>
              <a:spcBef>
                <a:spcPct val="50000"/>
              </a:spcBef>
            </a:pPr>
            <a:r>
              <a:rPr lang="en-US" sz="4400" dirty="0" smtClean="0"/>
              <a:t>The answer is</a:t>
            </a:r>
            <a:endParaRPr lang="en-US" sz="4400" dirty="0">
              <a:solidFill>
                <a:srgbClr val="0000FF"/>
              </a:solidFill>
            </a:endParaRPr>
          </a:p>
        </p:txBody>
      </p:sp>
      <p:sp>
        <p:nvSpPr>
          <p:cNvPr id="5" name="Rectangle 4"/>
          <p:cNvSpPr/>
          <p:nvPr/>
        </p:nvSpPr>
        <p:spPr>
          <a:xfrm rot="651343">
            <a:off x="4405399" y="696724"/>
            <a:ext cx="1074333" cy="1569660"/>
          </a:xfrm>
          <a:prstGeom prst="rect">
            <a:avLst/>
          </a:prstGeom>
        </p:spPr>
        <p:txBody>
          <a:bodyPr wrap="none">
            <a:spAutoFit/>
          </a:bodyPr>
          <a:lstStyle/>
          <a:p>
            <a:r>
              <a:rPr lang="en-US"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a:t>
            </a:r>
            <a:endPar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533400" y="2133600"/>
            <a:ext cx="3657600" cy="4031873"/>
          </a:xfrm>
          <a:prstGeom prst="rect">
            <a:avLst/>
          </a:prstGeom>
          <a:noFill/>
        </p:spPr>
        <p:txBody>
          <a:bodyPr wrap="square" rtlCol="0">
            <a:spAutoFit/>
          </a:bodyPr>
          <a:lstStyle/>
          <a:p>
            <a:r>
              <a:rPr lang="en-US" sz="3200" dirty="0" smtClean="0">
                <a:solidFill>
                  <a:schemeClr val="accent2"/>
                </a:solidFill>
              </a:rPr>
              <a:t>Streak is the color of the mark that a mineral makes when it is scraped on a white tile.  A mineral always makes the same color mark.</a:t>
            </a:r>
            <a:endParaRPr lang="en-US" sz="3200" dirty="0">
              <a:solidFill>
                <a:schemeClr val="accent2"/>
              </a:solidFill>
            </a:endParaRPr>
          </a:p>
        </p:txBody>
      </p:sp>
      <p:pic>
        <p:nvPicPr>
          <p:cNvPr id="20482" name="Picture 2" descr="http://belmont.sd62.bc.ca/teacher/geology12/photos/minerals/streak_hematite.jpg"/>
          <p:cNvPicPr>
            <a:picLocks noChangeAspect="1" noChangeArrowheads="1"/>
          </p:cNvPicPr>
          <p:nvPr/>
        </p:nvPicPr>
        <p:blipFill>
          <a:blip r:embed="rId3" cstate="print"/>
          <a:srcRect/>
          <a:stretch>
            <a:fillRect/>
          </a:stretch>
        </p:blipFill>
        <p:spPr bwMode="auto">
          <a:xfrm>
            <a:off x="4191000" y="2590800"/>
            <a:ext cx="4508500" cy="299815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Text Box 12"/>
          <p:cNvSpPr txBox="1">
            <a:spLocks noChangeArrowheads="1"/>
          </p:cNvSpPr>
          <p:nvPr/>
        </p:nvSpPr>
        <p:spPr bwMode="auto">
          <a:xfrm>
            <a:off x="533400" y="838200"/>
            <a:ext cx="8077200" cy="5032147"/>
          </a:xfrm>
          <a:prstGeom prst="rect">
            <a:avLst/>
          </a:prstGeom>
          <a:noFill/>
          <a:ln w="9525">
            <a:noFill/>
            <a:miter lim="800000"/>
            <a:headEnd/>
            <a:tailEnd/>
          </a:ln>
        </p:spPr>
        <p:txBody>
          <a:bodyPr>
            <a:spAutoFit/>
          </a:bodyPr>
          <a:lstStyle/>
          <a:p>
            <a:pPr>
              <a:spcBef>
                <a:spcPct val="50000"/>
              </a:spcBef>
            </a:pPr>
            <a:r>
              <a:rPr lang="en-US" sz="2800" dirty="0" smtClean="0">
                <a:solidFill>
                  <a:schemeClr val="accent2"/>
                </a:solidFill>
              </a:rPr>
              <a:t>Lin found an igneous rock with grains of mineral crystal so small that they could not be identified .  Where did this rock most likely form?</a:t>
            </a:r>
          </a:p>
          <a:p>
            <a:pPr marL="514350" indent="-514350">
              <a:spcBef>
                <a:spcPct val="50000"/>
              </a:spcBef>
              <a:buFont typeface="+mj-lt"/>
              <a:buAutoNum type="alphaLcPeriod"/>
            </a:pPr>
            <a:r>
              <a:rPr lang="en-US" sz="2800" dirty="0" smtClean="0">
                <a:solidFill>
                  <a:schemeClr val="accent2"/>
                </a:solidFill>
              </a:rPr>
              <a:t>in a glacier</a:t>
            </a:r>
          </a:p>
          <a:p>
            <a:pPr marL="514350" indent="-514350">
              <a:spcBef>
                <a:spcPct val="50000"/>
              </a:spcBef>
              <a:buFont typeface="+mj-lt"/>
              <a:buAutoNum type="alphaLcPeriod"/>
            </a:pPr>
            <a:r>
              <a:rPr lang="en-US" sz="2800" dirty="0" smtClean="0">
                <a:solidFill>
                  <a:schemeClr val="accent2"/>
                </a:solidFill>
              </a:rPr>
              <a:t>in the crust, just below the Earth’s surface</a:t>
            </a:r>
          </a:p>
          <a:p>
            <a:pPr marL="514350" indent="-514350">
              <a:spcBef>
                <a:spcPct val="50000"/>
              </a:spcBef>
              <a:buFont typeface="+mj-lt"/>
              <a:buAutoNum type="alphaLcPeriod"/>
            </a:pPr>
            <a:r>
              <a:rPr lang="en-US" sz="2800" dirty="0" smtClean="0">
                <a:solidFill>
                  <a:schemeClr val="accent2"/>
                </a:solidFill>
              </a:rPr>
              <a:t>on the bottom of a river</a:t>
            </a:r>
          </a:p>
          <a:p>
            <a:pPr marL="514350" indent="-514350">
              <a:spcBef>
                <a:spcPct val="50000"/>
              </a:spcBef>
              <a:buFont typeface="+mj-lt"/>
              <a:buAutoNum type="alphaLcPeriod"/>
            </a:pPr>
            <a:r>
              <a:rPr lang="en-US" sz="2800" dirty="0" smtClean="0">
                <a:solidFill>
                  <a:schemeClr val="accent2"/>
                </a:solidFill>
              </a:rPr>
              <a:t>on the surface of the Earth</a:t>
            </a:r>
            <a:endParaRPr lang="en-US" sz="2800" dirty="0">
              <a:solidFill>
                <a:schemeClr val="accent2"/>
              </a:solidFill>
            </a:endParaRPr>
          </a:p>
          <a:p>
            <a:pPr>
              <a:spcBef>
                <a:spcPct val="50000"/>
              </a:spcBef>
            </a:pPr>
            <a:endParaRPr lang="en-US" sz="2800" dirty="0">
              <a:solidFill>
                <a:srgbClr val="0000FF"/>
              </a:solidFill>
            </a:endParaRPr>
          </a:p>
          <a:p>
            <a:pPr>
              <a:spcBef>
                <a:spcPct val="50000"/>
              </a:spcBef>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457200" y="7620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769441"/>
          </a:xfrm>
          <a:prstGeom prst="rect">
            <a:avLst/>
          </a:prstGeom>
          <a:noFill/>
          <a:ln w="9525">
            <a:noFill/>
            <a:miter lim="800000"/>
            <a:headEnd/>
            <a:tailEnd/>
          </a:ln>
        </p:spPr>
        <p:txBody>
          <a:bodyPr>
            <a:spAutoFit/>
          </a:bodyPr>
          <a:lstStyle/>
          <a:p>
            <a:pPr>
              <a:spcBef>
                <a:spcPct val="50000"/>
              </a:spcBef>
            </a:pPr>
            <a:r>
              <a:rPr lang="en-US" sz="4400" dirty="0" smtClean="0"/>
              <a:t>The answer is</a:t>
            </a:r>
            <a:endParaRPr lang="en-US" sz="4400" dirty="0">
              <a:solidFill>
                <a:srgbClr val="0000FF"/>
              </a:solidFill>
            </a:endParaRPr>
          </a:p>
        </p:txBody>
      </p:sp>
      <p:sp>
        <p:nvSpPr>
          <p:cNvPr id="5" name="Rectangle 4"/>
          <p:cNvSpPr/>
          <p:nvPr/>
        </p:nvSpPr>
        <p:spPr>
          <a:xfrm rot="651343">
            <a:off x="4405399" y="696724"/>
            <a:ext cx="1074333" cy="1569660"/>
          </a:xfrm>
          <a:prstGeom prst="rect">
            <a:avLst/>
          </a:prstGeom>
        </p:spPr>
        <p:txBody>
          <a:bodyPr wrap="none">
            <a:spAutoFit/>
          </a:bodyPr>
          <a:lstStyle/>
          <a:p>
            <a:r>
              <a:rPr lang="en-US"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a:t>
            </a:r>
            <a:endPar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685800" y="2209800"/>
            <a:ext cx="6629400" cy="3539430"/>
          </a:xfrm>
          <a:prstGeom prst="rect">
            <a:avLst/>
          </a:prstGeom>
          <a:noFill/>
        </p:spPr>
        <p:txBody>
          <a:bodyPr wrap="square" rtlCol="0">
            <a:spAutoFit/>
          </a:bodyPr>
          <a:lstStyle/>
          <a:p>
            <a:r>
              <a:rPr lang="en-US" sz="3200" dirty="0" smtClean="0">
                <a:solidFill>
                  <a:schemeClr val="accent2"/>
                </a:solidFill>
              </a:rPr>
              <a:t>Igneous rock starts deep beneath the surface of the Earth where temperatures are high enough to melt rock. Sometimes that magma flows out of the ground onto Earth’s surface as lava and cools quickly there, forming igneous rock.</a:t>
            </a:r>
            <a:endParaRPr lang="en-US" sz="3200"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609600" y="9906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5" name="TextBox 4"/>
          <p:cNvSpPr txBox="1"/>
          <p:nvPr/>
        </p:nvSpPr>
        <p:spPr>
          <a:xfrm>
            <a:off x="685800" y="1371600"/>
            <a:ext cx="7391400" cy="5016758"/>
          </a:xfrm>
          <a:prstGeom prst="rect">
            <a:avLst/>
          </a:prstGeom>
          <a:noFill/>
        </p:spPr>
        <p:txBody>
          <a:bodyPr wrap="square" rtlCol="0">
            <a:spAutoFit/>
          </a:bodyPr>
          <a:lstStyle/>
          <a:p>
            <a:r>
              <a:rPr lang="en-US" sz="2800" dirty="0" smtClean="0">
                <a:solidFill>
                  <a:schemeClr val="accent2"/>
                </a:solidFill>
              </a:rPr>
              <a:t>Susan tested the properties of an unknown mineral that she found in a parking lot outside a store. Because of what she learned from her tests she turned the mineral back in to the store owner and was rewarded for returning a lost diamond.  Which property helped Susan know that this mineral was a diamond?</a:t>
            </a:r>
          </a:p>
          <a:p>
            <a:pPr marL="971550" lvl="1" indent="-514350">
              <a:buFont typeface="+mj-lt"/>
              <a:buAutoNum type="alphaLcPeriod"/>
            </a:pPr>
            <a:r>
              <a:rPr lang="en-US" sz="2400" dirty="0" smtClean="0">
                <a:solidFill>
                  <a:schemeClr val="accent2"/>
                </a:solidFill>
              </a:rPr>
              <a:t>luster</a:t>
            </a:r>
          </a:p>
          <a:p>
            <a:pPr marL="971550" lvl="1" indent="-514350">
              <a:buFont typeface="+mj-lt"/>
              <a:buAutoNum type="alphaLcPeriod"/>
            </a:pPr>
            <a:r>
              <a:rPr lang="en-US" sz="2400" dirty="0" smtClean="0">
                <a:solidFill>
                  <a:schemeClr val="accent2"/>
                </a:solidFill>
              </a:rPr>
              <a:t>color</a:t>
            </a:r>
          </a:p>
          <a:p>
            <a:pPr marL="971550" lvl="1" indent="-514350">
              <a:buFont typeface="+mj-lt"/>
              <a:buAutoNum type="alphaLcPeriod"/>
            </a:pPr>
            <a:r>
              <a:rPr lang="en-US" sz="2400" dirty="0" smtClean="0">
                <a:solidFill>
                  <a:schemeClr val="accent2"/>
                </a:solidFill>
              </a:rPr>
              <a:t>hardness</a:t>
            </a:r>
          </a:p>
          <a:p>
            <a:pPr marL="971550" lvl="1" indent="-514350">
              <a:buFont typeface="+mj-lt"/>
              <a:buAutoNum type="alphaLcPeriod"/>
            </a:pPr>
            <a:r>
              <a:rPr lang="en-US" sz="2400" dirty="0" smtClean="0">
                <a:solidFill>
                  <a:schemeClr val="accent2"/>
                </a:solidFill>
              </a:rPr>
              <a:t>cleavage </a:t>
            </a:r>
            <a:endParaRPr lang="en-US" sz="2400"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Text Box 5"/>
          <p:cNvSpPr txBox="1">
            <a:spLocks noChangeArrowheads="1"/>
          </p:cNvSpPr>
          <p:nvPr/>
        </p:nvSpPr>
        <p:spPr bwMode="auto">
          <a:xfrm>
            <a:off x="457200" y="762000"/>
            <a:ext cx="8229600" cy="519113"/>
          </a:xfrm>
          <a:prstGeom prst="rect">
            <a:avLst/>
          </a:prstGeom>
          <a:noFill/>
          <a:ln w="9525">
            <a:noFill/>
            <a:miter lim="800000"/>
            <a:headEnd/>
            <a:tailEnd/>
          </a:ln>
        </p:spPr>
        <p:txBody>
          <a:bodyPr>
            <a:spAutoFit/>
          </a:bodyPr>
          <a:lstStyle/>
          <a:p>
            <a:pPr>
              <a:spcBef>
                <a:spcPct val="50000"/>
              </a:spcBef>
            </a:pPr>
            <a:endParaRPr lang="en-US" sz="2800" dirty="0"/>
          </a:p>
        </p:txBody>
      </p:sp>
      <p:sp>
        <p:nvSpPr>
          <p:cNvPr id="111624" name="Text Box 9"/>
          <p:cNvSpPr txBox="1">
            <a:spLocks noChangeArrowheads="1"/>
          </p:cNvSpPr>
          <p:nvPr/>
        </p:nvSpPr>
        <p:spPr bwMode="auto">
          <a:xfrm>
            <a:off x="609600" y="5638800"/>
            <a:ext cx="8077200" cy="1573213"/>
          </a:xfrm>
          <a:prstGeom prst="rect">
            <a:avLst/>
          </a:prstGeom>
          <a:noFill/>
          <a:ln w="9525">
            <a:noFill/>
            <a:miter lim="800000"/>
            <a:headEnd/>
            <a:tailEnd/>
          </a:ln>
        </p:spPr>
        <p:txBody>
          <a:bodyPr>
            <a:spAutoFit/>
          </a:bodyPr>
          <a:lstStyle/>
          <a:p>
            <a:pPr>
              <a:spcBef>
                <a:spcPct val="50000"/>
              </a:spcBef>
            </a:pPr>
            <a:endParaRPr lang="en-US" sz="2800" dirty="0">
              <a:solidFill>
                <a:srgbClr val="0000FF"/>
              </a:solidFill>
            </a:endParaRPr>
          </a:p>
          <a:p>
            <a:pPr>
              <a:spcBef>
                <a:spcPct val="50000"/>
              </a:spcBef>
            </a:pPr>
            <a:endParaRPr lang="en-US" sz="2800" dirty="0">
              <a:solidFill>
                <a:srgbClr val="0000FF"/>
              </a:solidFill>
            </a:endParaRPr>
          </a:p>
          <a:p>
            <a:pPr>
              <a:spcBef>
                <a:spcPct val="50000"/>
              </a:spcBef>
            </a:pPr>
            <a:endParaRPr lang="en-US" dirty="0"/>
          </a:p>
        </p:txBody>
      </p:sp>
      <p:sp>
        <p:nvSpPr>
          <p:cNvPr id="111625" name="Text Box 10"/>
          <p:cNvSpPr txBox="1">
            <a:spLocks noChangeArrowheads="1"/>
          </p:cNvSpPr>
          <p:nvPr/>
        </p:nvSpPr>
        <p:spPr bwMode="auto">
          <a:xfrm>
            <a:off x="685800" y="838200"/>
            <a:ext cx="7696200" cy="769441"/>
          </a:xfrm>
          <a:prstGeom prst="rect">
            <a:avLst/>
          </a:prstGeom>
          <a:noFill/>
          <a:ln w="9525">
            <a:noFill/>
            <a:miter lim="800000"/>
            <a:headEnd/>
            <a:tailEnd/>
          </a:ln>
        </p:spPr>
        <p:txBody>
          <a:bodyPr>
            <a:spAutoFit/>
          </a:bodyPr>
          <a:lstStyle/>
          <a:p>
            <a:pPr>
              <a:spcBef>
                <a:spcPct val="50000"/>
              </a:spcBef>
            </a:pPr>
            <a:r>
              <a:rPr lang="en-US" sz="4400" dirty="0" smtClean="0"/>
              <a:t>The answer is</a:t>
            </a:r>
            <a:endParaRPr lang="en-US" sz="4400" dirty="0">
              <a:solidFill>
                <a:srgbClr val="0000FF"/>
              </a:solidFill>
            </a:endParaRPr>
          </a:p>
        </p:txBody>
      </p:sp>
      <p:sp>
        <p:nvSpPr>
          <p:cNvPr id="5" name="Rectangle 4"/>
          <p:cNvSpPr/>
          <p:nvPr/>
        </p:nvSpPr>
        <p:spPr>
          <a:xfrm rot="651343">
            <a:off x="4405399" y="696724"/>
            <a:ext cx="1074333" cy="1569660"/>
          </a:xfrm>
          <a:prstGeom prst="rect">
            <a:avLst/>
          </a:prstGeom>
        </p:spPr>
        <p:txBody>
          <a:bodyPr wrap="none">
            <a:spAutoFit/>
          </a:bodyPr>
          <a:lstStyle/>
          <a:p>
            <a:r>
              <a:rPr lang="en-US" sz="9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t>
            </a:r>
            <a:endParaRPr lang="en-US" sz="9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685800" y="2209800"/>
            <a:ext cx="6629400" cy="3046988"/>
          </a:xfrm>
          <a:prstGeom prst="rect">
            <a:avLst/>
          </a:prstGeom>
          <a:noFill/>
        </p:spPr>
        <p:txBody>
          <a:bodyPr wrap="square" rtlCol="0">
            <a:spAutoFit/>
          </a:bodyPr>
          <a:lstStyle/>
          <a:p>
            <a:r>
              <a:rPr lang="en-US" sz="3200" dirty="0" smtClean="0">
                <a:solidFill>
                  <a:schemeClr val="accent2"/>
                </a:solidFill>
              </a:rPr>
              <a:t>Although other minerals might have the same color, luster, or cleavage, a diamond is the hardest mineral. During testing Susan would have discovered that nothing she tried could scratch her mystery mineral. </a:t>
            </a:r>
            <a:endParaRPr lang="en-US" sz="3200"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p:txBody>
          <a:bodyPr/>
          <a:lstStyle/>
          <a:p>
            <a:r>
              <a:rPr lang="en-US" dirty="0" smtClean="0"/>
              <a:t>Summarizing</a:t>
            </a:r>
          </a:p>
        </p:txBody>
      </p:sp>
      <p:sp>
        <p:nvSpPr>
          <p:cNvPr id="188419" name="Rectangle 3"/>
          <p:cNvSpPr>
            <a:spLocks noGrp="1"/>
          </p:cNvSpPr>
          <p:nvPr>
            <p:ph type="body" idx="1"/>
          </p:nvPr>
        </p:nvSpPr>
        <p:spPr>
          <a:xfrm>
            <a:off x="457200" y="1935163"/>
            <a:ext cx="8229600" cy="1341437"/>
          </a:xfrm>
        </p:spPr>
        <p:txBody>
          <a:bodyPr/>
          <a:lstStyle/>
          <a:p>
            <a:pPr>
              <a:buFont typeface="Wingdings 2" pitchFamily="18" charset="2"/>
              <a:buNone/>
            </a:pPr>
            <a:r>
              <a:rPr lang="en-US" sz="3200" dirty="0" smtClean="0"/>
              <a:t>Sort these words into 2 categories:</a:t>
            </a:r>
          </a:p>
          <a:p>
            <a:pPr>
              <a:buFont typeface="Wingdings 2" pitchFamily="18" charset="2"/>
              <a:buNone/>
            </a:pPr>
            <a:r>
              <a:rPr lang="en-US" sz="3200" dirty="0" smtClean="0"/>
              <a:t>rock or mineral</a:t>
            </a:r>
          </a:p>
          <a:p>
            <a:pPr>
              <a:buFont typeface="Wingdings 2" pitchFamily="18" charset="2"/>
              <a:buNone/>
            </a:pPr>
            <a:endParaRPr lang="en-US" sz="3200" dirty="0" smtClean="0"/>
          </a:p>
        </p:txBody>
      </p:sp>
      <p:pic>
        <p:nvPicPr>
          <p:cNvPr id="188420" name="Picture 4" descr="MCj04404280000[1]"/>
          <p:cNvPicPr>
            <a:picLocks noChangeAspect="1" noChangeArrowheads="1"/>
          </p:cNvPicPr>
          <p:nvPr/>
        </p:nvPicPr>
        <p:blipFill>
          <a:blip r:embed="rId3" cstate="print"/>
          <a:srcRect/>
          <a:stretch>
            <a:fillRect/>
          </a:stretch>
        </p:blipFill>
        <p:spPr bwMode="auto">
          <a:xfrm>
            <a:off x="5840413" y="2971800"/>
            <a:ext cx="2678112" cy="2819400"/>
          </a:xfrm>
          <a:prstGeom prst="rect">
            <a:avLst/>
          </a:prstGeom>
          <a:noFill/>
        </p:spPr>
      </p:pic>
      <p:sp>
        <p:nvSpPr>
          <p:cNvPr id="5" name="TextBox 4"/>
          <p:cNvSpPr txBox="1"/>
          <p:nvPr/>
        </p:nvSpPr>
        <p:spPr>
          <a:xfrm rot="20931300">
            <a:off x="568879" y="3273920"/>
            <a:ext cx="1600200" cy="523220"/>
          </a:xfrm>
          <a:prstGeom prst="rect">
            <a:avLst/>
          </a:prstGeom>
          <a:noFill/>
        </p:spPr>
        <p:txBody>
          <a:bodyPr wrap="square" rtlCol="0">
            <a:spAutoFit/>
          </a:bodyPr>
          <a:lstStyle/>
          <a:p>
            <a:r>
              <a:rPr lang="en-US" sz="2800" dirty="0" smtClean="0">
                <a:solidFill>
                  <a:schemeClr val="tx2"/>
                </a:solidFill>
                <a:latin typeface="Arial Black" pitchFamily="34" charset="0"/>
              </a:rPr>
              <a:t>luster</a:t>
            </a:r>
            <a:endParaRPr lang="en-US" sz="2800" dirty="0">
              <a:solidFill>
                <a:schemeClr val="tx2"/>
              </a:solidFill>
              <a:latin typeface="Arial Black" pitchFamily="34" charset="0"/>
            </a:endParaRPr>
          </a:p>
        </p:txBody>
      </p:sp>
      <p:sp>
        <p:nvSpPr>
          <p:cNvPr id="6" name="Rectangle 5"/>
          <p:cNvSpPr/>
          <p:nvPr/>
        </p:nvSpPr>
        <p:spPr>
          <a:xfrm rot="21130435">
            <a:off x="564064" y="5708853"/>
            <a:ext cx="1064715" cy="523220"/>
          </a:xfrm>
          <a:prstGeom prst="rect">
            <a:avLst/>
          </a:prstGeom>
        </p:spPr>
        <p:txBody>
          <a:bodyPr wrap="none">
            <a:spAutoFit/>
          </a:bodyPr>
          <a:lstStyle/>
          <a:p>
            <a:r>
              <a:rPr lang="en-US" sz="2800" dirty="0" smtClean="0">
                <a:solidFill>
                  <a:schemeClr val="bg1">
                    <a:lumMod val="50000"/>
                  </a:schemeClr>
                </a:solidFill>
                <a:latin typeface="Bernard MT Condensed" pitchFamily="18" charset="0"/>
              </a:rPr>
              <a:t>quartz</a:t>
            </a:r>
            <a:endParaRPr lang="en-US" sz="2800" dirty="0">
              <a:solidFill>
                <a:schemeClr val="bg1">
                  <a:lumMod val="50000"/>
                </a:schemeClr>
              </a:solidFill>
              <a:latin typeface="Bernard MT Condensed" pitchFamily="18" charset="0"/>
            </a:endParaRPr>
          </a:p>
        </p:txBody>
      </p:sp>
      <p:sp>
        <p:nvSpPr>
          <p:cNvPr id="7" name="Rectangle 6"/>
          <p:cNvSpPr/>
          <p:nvPr/>
        </p:nvSpPr>
        <p:spPr>
          <a:xfrm rot="21082123">
            <a:off x="4572000" y="4038600"/>
            <a:ext cx="1446230" cy="523220"/>
          </a:xfrm>
          <a:prstGeom prst="rect">
            <a:avLst/>
          </a:prstGeom>
        </p:spPr>
        <p:txBody>
          <a:bodyPr wrap="square">
            <a:spAutoFit/>
          </a:bodyPr>
          <a:lstStyle/>
          <a:p>
            <a:r>
              <a:rPr lang="en-US" sz="2800" dirty="0" smtClean="0">
                <a:solidFill>
                  <a:srgbClr val="996633"/>
                </a:solidFill>
                <a:latin typeface="Bauhaus 93" pitchFamily="82" charset="0"/>
              </a:rPr>
              <a:t>igneous</a:t>
            </a:r>
            <a:endParaRPr lang="en-US" sz="2800" dirty="0">
              <a:solidFill>
                <a:srgbClr val="996633"/>
              </a:solidFill>
              <a:latin typeface="Bauhaus 93" pitchFamily="82" charset="0"/>
            </a:endParaRPr>
          </a:p>
        </p:txBody>
      </p:sp>
      <p:sp>
        <p:nvSpPr>
          <p:cNvPr id="8" name="Rectangle 7"/>
          <p:cNvSpPr/>
          <p:nvPr/>
        </p:nvSpPr>
        <p:spPr>
          <a:xfrm rot="744589">
            <a:off x="2819400" y="3505200"/>
            <a:ext cx="1665841" cy="523220"/>
          </a:xfrm>
          <a:prstGeom prst="rect">
            <a:avLst/>
          </a:prstGeom>
        </p:spPr>
        <p:txBody>
          <a:bodyPr wrap="square">
            <a:spAutoFit/>
          </a:bodyPr>
          <a:lstStyle/>
          <a:p>
            <a:r>
              <a:rPr lang="en-US" sz="2800" dirty="0" smtClean="0">
                <a:solidFill>
                  <a:schemeClr val="accent5">
                    <a:lumMod val="50000"/>
                  </a:schemeClr>
                </a:solidFill>
                <a:latin typeface="Albertus Extra Bold" pitchFamily="34" charset="0"/>
              </a:rPr>
              <a:t>hardness</a:t>
            </a:r>
            <a:endParaRPr lang="en-US" sz="2800" dirty="0">
              <a:solidFill>
                <a:schemeClr val="accent5">
                  <a:lumMod val="50000"/>
                </a:schemeClr>
              </a:solidFill>
              <a:latin typeface="Albertus Extra Bold" pitchFamily="34" charset="0"/>
            </a:endParaRPr>
          </a:p>
        </p:txBody>
      </p:sp>
      <p:sp>
        <p:nvSpPr>
          <p:cNvPr id="9" name="Rectangle 8"/>
          <p:cNvSpPr/>
          <p:nvPr/>
        </p:nvSpPr>
        <p:spPr>
          <a:xfrm rot="362953">
            <a:off x="4572000" y="2743200"/>
            <a:ext cx="1728358" cy="523220"/>
          </a:xfrm>
          <a:prstGeom prst="rect">
            <a:avLst/>
          </a:prstGeom>
        </p:spPr>
        <p:txBody>
          <a:bodyPr wrap="none">
            <a:spAutoFit/>
          </a:bodyPr>
          <a:lstStyle/>
          <a:p>
            <a:r>
              <a:rPr lang="en-US" sz="2800" dirty="0" smtClean="0">
                <a:solidFill>
                  <a:srgbClr val="CC00FF"/>
                </a:solidFill>
                <a:latin typeface="Algerian" pitchFamily="82" charset="0"/>
              </a:rPr>
              <a:t>crystal</a:t>
            </a:r>
            <a:endParaRPr lang="en-US" sz="2800" dirty="0">
              <a:solidFill>
                <a:srgbClr val="CC00FF"/>
              </a:solidFill>
              <a:latin typeface="Algerian" pitchFamily="82" charset="0"/>
            </a:endParaRPr>
          </a:p>
        </p:txBody>
      </p:sp>
      <p:sp>
        <p:nvSpPr>
          <p:cNvPr id="10" name="Rectangle 9"/>
          <p:cNvSpPr/>
          <p:nvPr/>
        </p:nvSpPr>
        <p:spPr>
          <a:xfrm rot="891385">
            <a:off x="1555920" y="5137699"/>
            <a:ext cx="2103333" cy="523220"/>
          </a:xfrm>
          <a:prstGeom prst="rect">
            <a:avLst/>
          </a:prstGeom>
        </p:spPr>
        <p:txBody>
          <a:bodyPr wrap="none">
            <a:spAutoFit/>
          </a:bodyPr>
          <a:lstStyle/>
          <a:p>
            <a:r>
              <a:rPr lang="en-US" sz="2800" dirty="0" smtClean="0">
                <a:solidFill>
                  <a:srgbClr val="92D050"/>
                </a:solidFill>
                <a:latin typeface="Broadway" pitchFamily="82" charset="0"/>
              </a:rPr>
              <a:t>limestone</a:t>
            </a:r>
            <a:endParaRPr lang="en-US" sz="2800" dirty="0">
              <a:solidFill>
                <a:srgbClr val="92D050"/>
              </a:solidFill>
              <a:latin typeface="Broadway" pitchFamily="82" charset="0"/>
            </a:endParaRPr>
          </a:p>
        </p:txBody>
      </p:sp>
      <p:sp>
        <p:nvSpPr>
          <p:cNvPr id="11" name="Rectangle 10"/>
          <p:cNvSpPr/>
          <p:nvPr/>
        </p:nvSpPr>
        <p:spPr>
          <a:xfrm rot="1186778">
            <a:off x="4356870" y="5919684"/>
            <a:ext cx="2544479" cy="523220"/>
          </a:xfrm>
          <a:prstGeom prst="rect">
            <a:avLst/>
          </a:prstGeom>
        </p:spPr>
        <p:txBody>
          <a:bodyPr wrap="none">
            <a:spAutoFit/>
          </a:bodyPr>
          <a:lstStyle/>
          <a:p>
            <a:r>
              <a:rPr lang="en-US" sz="2800" dirty="0" smtClean="0">
                <a:solidFill>
                  <a:srgbClr val="FFC000"/>
                </a:solidFill>
                <a:latin typeface="Engravers MT" pitchFamily="18" charset="0"/>
              </a:rPr>
              <a:t>cleavage</a:t>
            </a:r>
            <a:endParaRPr lang="en-US" sz="2800" dirty="0">
              <a:solidFill>
                <a:srgbClr val="FFC000"/>
              </a:solidFill>
              <a:latin typeface="Engravers MT" pitchFamily="18" charset="0"/>
            </a:endParaRPr>
          </a:p>
        </p:txBody>
      </p:sp>
      <p:sp>
        <p:nvSpPr>
          <p:cNvPr id="12" name="Rectangle 11"/>
          <p:cNvSpPr/>
          <p:nvPr/>
        </p:nvSpPr>
        <p:spPr>
          <a:xfrm>
            <a:off x="3124200" y="6096000"/>
            <a:ext cx="1277914" cy="523220"/>
          </a:xfrm>
          <a:prstGeom prst="rect">
            <a:avLst/>
          </a:prstGeom>
        </p:spPr>
        <p:txBody>
          <a:bodyPr wrap="none">
            <a:spAutoFit/>
          </a:bodyPr>
          <a:lstStyle/>
          <a:p>
            <a:r>
              <a:rPr lang="en-US" sz="2800" dirty="0" smtClean="0">
                <a:solidFill>
                  <a:schemeClr val="accent3">
                    <a:lumMod val="75000"/>
                  </a:schemeClr>
                </a:solidFill>
                <a:latin typeface="Comic Sans MS" pitchFamily="66" charset="0"/>
              </a:rPr>
              <a:t>streak</a:t>
            </a:r>
            <a:endParaRPr lang="en-US" sz="2800" dirty="0">
              <a:solidFill>
                <a:schemeClr val="accent3">
                  <a:lumMod val="75000"/>
                </a:schemeClr>
              </a:solidFill>
              <a:latin typeface="Comic Sans MS" pitchFamily="66" charset="0"/>
            </a:endParaRPr>
          </a:p>
        </p:txBody>
      </p:sp>
      <p:sp>
        <p:nvSpPr>
          <p:cNvPr id="13" name="Rectangle 12"/>
          <p:cNvSpPr/>
          <p:nvPr/>
        </p:nvSpPr>
        <p:spPr>
          <a:xfrm rot="20927154">
            <a:off x="4074233" y="4874686"/>
            <a:ext cx="1596912" cy="523220"/>
          </a:xfrm>
          <a:prstGeom prst="rect">
            <a:avLst/>
          </a:prstGeom>
        </p:spPr>
        <p:txBody>
          <a:bodyPr wrap="none">
            <a:spAutoFit/>
          </a:bodyPr>
          <a:lstStyle/>
          <a:p>
            <a:r>
              <a:rPr lang="en-US" sz="2800" dirty="0" smtClean="0">
                <a:latin typeface="Agency FB" pitchFamily="34" charset="0"/>
              </a:rPr>
              <a:t>sedimentary</a:t>
            </a:r>
            <a:endParaRPr lang="en-US" sz="2800" dirty="0">
              <a:latin typeface="Agency FB" pitchFamily="34" charset="0"/>
            </a:endParaRPr>
          </a:p>
        </p:txBody>
      </p:sp>
      <p:sp>
        <p:nvSpPr>
          <p:cNvPr id="14" name="Rectangle 13"/>
          <p:cNvSpPr/>
          <p:nvPr/>
        </p:nvSpPr>
        <p:spPr>
          <a:xfrm rot="397314">
            <a:off x="1219200" y="4267200"/>
            <a:ext cx="2593210" cy="523220"/>
          </a:xfrm>
          <a:prstGeom prst="rect">
            <a:avLst/>
          </a:prstGeom>
        </p:spPr>
        <p:txBody>
          <a:bodyPr wrap="none">
            <a:spAutoFit/>
          </a:bodyPr>
          <a:lstStyle/>
          <a:p>
            <a:r>
              <a:rPr lang="en-US" sz="2800" dirty="0" smtClean="0">
                <a:solidFill>
                  <a:srgbClr val="0070C0"/>
                </a:solidFill>
                <a:latin typeface="Bodoni MT Black" pitchFamily="18" charset="0"/>
              </a:rPr>
              <a:t>metamorphic</a:t>
            </a:r>
            <a:endParaRPr lang="en-US" sz="2800" dirty="0">
              <a:solidFill>
                <a:srgbClr val="0070C0"/>
              </a:solidFill>
              <a:latin typeface="Bodoni MT Black"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idx="4294967295"/>
          </p:nvPr>
        </p:nvSpPr>
        <p:spPr>
          <a:xfrm>
            <a:off x="457200" y="704850"/>
            <a:ext cx="8229600" cy="742950"/>
          </a:xfrm>
        </p:spPr>
        <p:txBody>
          <a:bodyPr/>
          <a:lstStyle/>
          <a:p>
            <a:pPr eaLnBrk="1" hangingPunct="1"/>
            <a:r>
              <a:rPr lang="en-US" sz="4500" dirty="0" smtClean="0"/>
              <a:t>SC.4.E.6.2</a:t>
            </a:r>
          </a:p>
        </p:txBody>
      </p:sp>
      <p:sp>
        <p:nvSpPr>
          <p:cNvPr id="99330" name="Content Placeholder 2"/>
          <p:cNvSpPr>
            <a:spLocks noGrp="1"/>
          </p:cNvSpPr>
          <p:nvPr>
            <p:ph idx="4294967295"/>
          </p:nvPr>
        </p:nvSpPr>
        <p:spPr>
          <a:xfrm>
            <a:off x="457200" y="1371600"/>
            <a:ext cx="8229600" cy="5181600"/>
          </a:xfrm>
        </p:spPr>
        <p:txBody>
          <a:bodyPr/>
          <a:lstStyle/>
          <a:p>
            <a:pPr eaLnBrk="1" hangingPunct="1">
              <a:lnSpc>
                <a:spcPct val="80000"/>
              </a:lnSpc>
              <a:buNone/>
            </a:pPr>
            <a:r>
              <a:rPr lang="en-US" sz="2700" dirty="0" smtClean="0"/>
              <a:t>Benchmark:  </a:t>
            </a:r>
            <a:r>
              <a:rPr lang="en-US" sz="2800" dirty="0" smtClean="0"/>
              <a:t>Identify the physical properties of common earth-forming minerals, including hardness, color, luster, cleavage, and streak color, and recognize the role of minerals in the formation of rocks.</a:t>
            </a:r>
            <a:endParaRPr lang="en-US" sz="2700" dirty="0" smtClean="0"/>
          </a:p>
          <a:p>
            <a:pPr eaLnBrk="1" hangingPunct="1">
              <a:lnSpc>
                <a:spcPct val="80000"/>
              </a:lnSpc>
              <a:buFont typeface="Wingdings 2" pitchFamily="18" charset="2"/>
              <a:buNone/>
            </a:pPr>
            <a:endParaRPr lang="en-US" sz="2700" dirty="0" smtClean="0">
              <a:solidFill>
                <a:srgbClr val="FF0000"/>
              </a:solidFill>
            </a:endParaRPr>
          </a:p>
          <a:p>
            <a:pPr eaLnBrk="1" hangingPunct="1">
              <a:lnSpc>
                <a:spcPct val="80000"/>
              </a:lnSpc>
              <a:buFont typeface="Wingdings 2" pitchFamily="18" charset="2"/>
              <a:buNone/>
            </a:pPr>
            <a:r>
              <a:rPr lang="en-US" sz="2700" dirty="0" smtClean="0">
                <a:solidFill>
                  <a:srgbClr val="FF0000"/>
                </a:solidFill>
              </a:rPr>
              <a:t>Essential Question:</a:t>
            </a:r>
          </a:p>
          <a:p>
            <a:pPr eaLnBrk="1" hangingPunct="1">
              <a:lnSpc>
                <a:spcPct val="80000"/>
              </a:lnSpc>
              <a:buNone/>
            </a:pPr>
            <a:r>
              <a:rPr lang="en-US" sz="2800" dirty="0" smtClean="0"/>
              <a:t>What are some of the common physical properties of minerals? What is the role of minerals in the formation of rocks?</a:t>
            </a:r>
            <a:endParaRPr lang="en-US" sz="2800" dirty="0" smtClean="0">
              <a:solidFill>
                <a:srgbClr val="0000FF"/>
              </a:solidFill>
            </a:endParaRPr>
          </a:p>
          <a:p>
            <a:pPr eaLnBrk="1" hangingPunct="1">
              <a:lnSpc>
                <a:spcPct val="80000"/>
              </a:lnSpc>
              <a:buFont typeface="Wingdings 2" pitchFamily="18" charset="2"/>
              <a:buNone/>
            </a:pPr>
            <a:r>
              <a:rPr lang="en-US" sz="2700" dirty="0" smtClean="0">
                <a:solidFill>
                  <a:srgbClr val="FF0000"/>
                </a:solidFill>
              </a:rPr>
              <a:t>Vocabulary:</a:t>
            </a:r>
          </a:p>
          <a:p>
            <a:pPr eaLnBrk="1" hangingPunct="1">
              <a:lnSpc>
                <a:spcPct val="80000"/>
              </a:lnSpc>
              <a:buFont typeface="Wingdings 2" pitchFamily="18" charset="2"/>
              <a:buNone/>
            </a:pPr>
            <a:r>
              <a:rPr lang="en-US" sz="2700" dirty="0" smtClean="0"/>
              <a:t>hardness		color		luster		cleavage</a:t>
            </a:r>
          </a:p>
          <a:p>
            <a:pPr eaLnBrk="1" hangingPunct="1">
              <a:lnSpc>
                <a:spcPct val="80000"/>
              </a:lnSpc>
              <a:buFont typeface="Wingdings 2" pitchFamily="18" charset="2"/>
              <a:buNone/>
            </a:pPr>
            <a:r>
              <a:rPr lang="en-US" sz="2700" dirty="0" smtClean="0"/>
              <a:t>streak			mineral	rock</a:t>
            </a:r>
          </a:p>
          <a:p>
            <a:pPr eaLnBrk="1" hangingPunct="1">
              <a:lnSpc>
                <a:spcPct val="80000"/>
              </a:lnSpc>
              <a:buFont typeface="Wingdings 2" pitchFamily="18" charset="2"/>
              <a:buNone/>
            </a:pPr>
            <a:r>
              <a:rPr lang="en-US" sz="27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p:txBody>
          <a:bodyPr/>
          <a:lstStyle/>
          <a:p>
            <a:pPr>
              <a:buNone/>
            </a:pPr>
            <a:r>
              <a:rPr lang="en-US" sz="2400" dirty="0" smtClean="0">
                <a:solidFill>
                  <a:schemeClr val="accent2"/>
                </a:solidFill>
              </a:rPr>
              <a:t>1 Susanna performs several tests on a mineral to help identify it. The picture shows one of the tests she performed. Which property of the mineral will Susanna be able to identify using this test? </a:t>
            </a:r>
          </a:p>
          <a:p>
            <a:endParaRPr lang="en-US" sz="2400" dirty="0" smtClean="0">
              <a:solidFill>
                <a:schemeClr val="accent2"/>
              </a:solidFill>
            </a:endParaRPr>
          </a:p>
          <a:p>
            <a:pPr marL="971550" lvl="1" indent="-514350">
              <a:buFont typeface="+mj-lt"/>
              <a:buAutoNum type="alphaLcPeriod"/>
            </a:pPr>
            <a:r>
              <a:rPr lang="en-US" dirty="0" smtClean="0">
                <a:solidFill>
                  <a:schemeClr val="accent2"/>
                </a:solidFill>
              </a:rPr>
              <a:t>luster</a:t>
            </a:r>
          </a:p>
          <a:p>
            <a:pPr marL="971550" lvl="1" indent="-514350">
              <a:buFont typeface="+mj-lt"/>
              <a:buAutoNum type="alphaLcPeriod"/>
            </a:pPr>
            <a:r>
              <a:rPr lang="en-US" dirty="0" smtClean="0">
                <a:solidFill>
                  <a:schemeClr val="accent2"/>
                </a:solidFill>
              </a:rPr>
              <a:t>streak color </a:t>
            </a:r>
          </a:p>
          <a:p>
            <a:pPr marL="971550" lvl="1" indent="-514350">
              <a:buFont typeface="+mj-lt"/>
              <a:buAutoNum type="alphaLcPeriod"/>
            </a:pPr>
            <a:r>
              <a:rPr lang="en-US" dirty="0" smtClean="0">
                <a:solidFill>
                  <a:schemeClr val="accent2"/>
                </a:solidFill>
              </a:rPr>
              <a:t>hardness </a:t>
            </a:r>
          </a:p>
          <a:p>
            <a:pPr marL="971550" lvl="1" indent="-514350">
              <a:buFont typeface="+mj-lt"/>
              <a:buAutoNum type="alphaLcPeriod"/>
            </a:pPr>
            <a:r>
              <a:rPr lang="en-US" dirty="0" smtClean="0">
                <a:solidFill>
                  <a:schemeClr val="accent2"/>
                </a:solidFill>
              </a:rPr>
              <a:t>cleavage </a:t>
            </a:r>
          </a:p>
          <a:p>
            <a:endParaRPr lang="en-US" dirty="0"/>
          </a:p>
        </p:txBody>
      </p:sp>
      <p:pic>
        <p:nvPicPr>
          <p:cNvPr id="9218" name="Picture 2" descr="http://www.info-diamond.com/polished/images/mohs.jpg"/>
          <p:cNvPicPr>
            <a:picLocks noChangeAspect="1" noChangeArrowheads="1"/>
          </p:cNvPicPr>
          <p:nvPr/>
        </p:nvPicPr>
        <p:blipFill>
          <a:blip r:embed="rId3" cstate="print"/>
          <a:srcRect/>
          <a:stretch>
            <a:fillRect/>
          </a:stretch>
        </p:blipFill>
        <p:spPr bwMode="auto">
          <a:xfrm>
            <a:off x="4953000" y="3733800"/>
            <a:ext cx="3505200" cy="26289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p:txBody>
          <a:bodyPr/>
          <a:lstStyle/>
          <a:p>
            <a:pPr marL="495300" indent="-495300">
              <a:buFont typeface="Wingdings 2" pitchFamily="18" charset="2"/>
              <a:buNone/>
            </a:pPr>
            <a:r>
              <a:rPr lang="en-US" sz="3200" dirty="0" smtClean="0">
                <a:solidFill>
                  <a:schemeClr val="accent2"/>
                </a:solidFill>
              </a:rPr>
              <a:t>2. Which of the following is the way that metamorphic rocks form?</a:t>
            </a:r>
          </a:p>
          <a:p>
            <a:pPr marL="495300" indent="-495300">
              <a:buFont typeface="Wingdings 2" pitchFamily="18" charset="2"/>
              <a:buNone/>
            </a:pPr>
            <a:endParaRPr lang="en-US" sz="3200" dirty="0" smtClean="0">
              <a:solidFill>
                <a:schemeClr val="accent2"/>
              </a:solidFill>
            </a:endParaRPr>
          </a:p>
          <a:p>
            <a:pPr marL="881063" lvl="1" indent="-514350">
              <a:buFont typeface="+mj-lt"/>
              <a:buAutoNum type="alphaLcPeriod"/>
            </a:pPr>
            <a:r>
              <a:rPr lang="en-US" sz="3000" dirty="0" smtClean="0">
                <a:solidFill>
                  <a:schemeClr val="accent2"/>
                </a:solidFill>
              </a:rPr>
              <a:t>compressing and cementing</a:t>
            </a:r>
          </a:p>
          <a:p>
            <a:pPr marL="881063" lvl="1" indent="-514350">
              <a:buFont typeface="+mj-lt"/>
              <a:buAutoNum type="alphaLcPeriod"/>
            </a:pPr>
            <a:r>
              <a:rPr lang="en-US" sz="3000" dirty="0" smtClean="0">
                <a:solidFill>
                  <a:schemeClr val="accent2"/>
                </a:solidFill>
              </a:rPr>
              <a:t>deposition</a:t>
            </a:r>
          </a:p>
          <a:p>
            <a:pPr marL="881063" lvl="1" indent="-514350">
              <a:buFont typeface="+mj-lt"/>
              <a:buAutoNum type="alphaLcPeriod"/>
            </a:pPr>
            <a:r>
              <a:rPr lang="en-US" sz="3000" dirty="0" smtClean="0">
                <a:solidFill>
                  <a:schemeClr val="accent2"/>
                </a:solidFill>
              </a:rPr>
              <a:t>squeezing and heating</a:t>
            </a:r>
          </a:p>
          <a:p>
            <a:pPr marL="881063" lvl="1" indent="-514350">
              <a:buFont typeface="+mj-lt"/>
              <a:buAutoNum type="alphaLcPeriod"/>
            </a:pPr>
            <a:r>
              <a:rPr lang="en-US" sz="3000" dirty="0" smtClean="0">
                <a:solidFill>
                  <a:schemeClr val="accent2"/>
                </a:solidFill>
              </a:rPr>
              <a:t>weathering and erosion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a:xfrm>
            <a:off x="457200" y="1828800"/>
            <a:ext cx="8229600" cy="4343400"/>
          </a:xfrm>
        </p:spPr>
        <p:txBody>
          <a:bodyPr/>
          <a:lstStyle/>
          <a:p>
            <a:pPr marL="514350" indent="-514350">
              <a:buNone/>
            </a:pPr>
            <a:r>
              <a:rPr lang="en-US" sz="3200" dirty="0" smtClean="0">
                <a:solidFill>
                  <a:schemeClr val="accent2"/>
                </a:solidFill>
              </a:rPr>
              <a:t>3. On a vacation to Hawaii, Lin picked up some pieces of black rock which was full of holes and felt very light. What type of rock had Lin most likely found?</a:t>
            </a:r>
          </a:p>
          <a:p>
            <a:pPr marL="881063" lvl="1" indent="-514350">
              <a:buFont typeface="+mj-lt"/>
              <a:buAutoNum type="alphaLcPeriod"/>
            </a:pPr>
            <a:r>
              <a:rPr lang="en-US" sz="3000" dirty="0" smtClean="0">
                <a:solidFill>
                  <a:schemeClr val="accent2"/>
                </a:solidFill>
              </a:rPr>
              <a:t>sedimentary</a:t>
            </a:r>
          </a:p>
          <a:p>
            <a:pPr marL="881063" lvl="1" indent="-514350">
              <a:buFont typeface="+mj-lt"/>
              <a:buAutoNum type="alphaLcPeriod"/>
            </a:pPr>
            <a:r>
              <a:rPr lang="en-US" sz="3000" dirty="0" smtClean="0">
                <a:solidFill>
                  <a:schemeClr val="accent2"/>
                </a:solidFill>
              </a:rPr>
              <a:t>metamorphic</a:t>
            </a:r>
          </a:p>
          <a:p>
            <a:pPr marL="881063" lvl="1" indent="-514350">
              <a:buFont typeface="+mj-lt"/>
              <a:buAutoNum type="alphaLcPeriod"/>
            </a:pPr>
            <a:r>
              <a:rPr lang="en-US" sz="3000" dirty="0" smtClean="0">
                <a:solidFill>
                  <a:schemeClr val="accent2"/>
                </a:solidFill>
              </a:rPr>
              <a:t>lava</a:t>
            </a:r>
          </a:p>
          <a:p>
            <a:pPr marL="881063" lvl="1" indent="-514350">
              <a:buFont typeface="+mj-lt"/>
              <a:buAutoNum type="alphaLcPeriod"/>
            </a:pPr>
            <a:r>
              <a:rPr lang="en-US" sz="3000" dirty="0" smtClean="0">
                <a:solidFill>
                  <a:schemeClr val="accent2"/>
                </a:solidFill>
              </a:rPr>
              <a:t>igneous</a:t>
            </a:r>
            <a:endParaRPr lang="en-US" sz="2800" dirty="0" smtClean="0">
              <a:solidFill>
                <a:schemeClr val="accent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a:xfrm>
            <a:off x="457200" y="704850"/>
            <a:ext cx="8229600" cy="895350"/>
          </a:xfrm>
        </p:spPr>
        <p:txBody>
          <a:bodyPr/>
          <a:lstStyle/>
          <a:p>
            <a:r>
              <a:rPr lang="en-US" dirty="0" smtClean="0"/>
              <a:t>Check Your Understanding</a:t>
            </a:r>
          </a:p>
        </p:txBody>
      </p:sp>
      <p:sp>
        <p:nvSpPr>
          <p:cNvPr id="114690" name="Rectangle 3"/>
          <p:cNvSpPr>
            <a:spLocks noGrp="1"/>
          </p:cNvSpPr>
          <p:nvPr>
            <p:ph type="body" idx="1"/>
          </p:nvPr>
        </p:nvSpPr>
        <p:spPr>
          <a:xfrm>
            <a:off x="457200" y="1828800"/>
            <a:ext cx="8229600" cy="4343400"/>
          </a:xfrm>
        </p:spPr>
        <p:txBody>
          <a:bodyPr/>
          <a:lstStyle/>
          <a:p>
            <a:pPr marL="514350" indent="-514350">
              <a:buNone/>
            </a:pPr>
            <a:r>
              <a:rPr lang="en-US" sz="3200" dirty="0" smtClean="0">
                <a:solidFill>
                  <a:schemeClr val="accent2"/>
                </a:solidFill>
              </a:rPr>
              <a:t>4. Igneous rock is formed from magma. It takes extreme heat to turn rock to magma. Where would it be hot enough to melt rock?</a:t>
            </a:r>
          </a:p>
          <a:p>
            <a:pPr marL="1155700" lvl="2" indent="-514350">
              <a:buFont typeface="+mj-lt"/>
              <a:buAutoNum type="alphaLcPeriod"/>
            </a:pPr>
            <a:r>
              <a:rPr lang="en-US" sz="2700" dirty="0" smtClean="0">
                <a:solidFill>
                  <a:schemeClr val="accent2"/>
                </a:solidFill>
              </a:rPr>
              <a:t>in the bottom of a stream</a:t>
            </a:r>
          </a:p>
          <a:p>
            <a:pPr marL="1155700" lvl="2" indent="-514350">
              <a:buFont typeface="+mj-lt"/>
              <a:buAutoNum type="alphaLcPeriod"/>
            </a:pPr>
            <a:r>
              <a:rPr lang="en-US" sz="2700" dirty="0" smtClean="0">
                <a:solidFill>
                  <a:schemeClr val="accent2"/>
                </a:solidFill>
              </a:rPr>
              <a:t>in the Earth’s crust</a:t>
            </a:r>
          </a:p>
          <a:p>
            <a:pPr marL="1155700" lvl="2" indent="-514350">
              <a:buFont typeface="+mj-lt"/>
              <a:buAutoNum type="alphaLcPeriod"/>
            </a:pPr>
            <a:r>
              <a:rPr lang="en-US" sz="2700" dirty="0" smtClean="0">
                <a:solidFill>
                  <a:schemeClr val="accent2"/>
                </a:solidFill>
              </a:rPr>
              <a:t>deep within the Earth</a:t>
            </a:r>
          </a:p>
          <a:p>
            <a:pPr marL="1155700" lvl="2" indent="-514350">
              <a:buFont typeface="+mj-lt"/>
              <a:buAutoNum type="alphaLcPeriod"/>
            </a:pPr>
            <a:r>
              <a:rPr lang="en-US" sz="2700" dirty="0" smtClean="0">
                <a:solidFill>
                  <a:schemeClr val="accent2"/>
                </a:solidFill>
              </a:rPr>
              <a:t>0n the Earth’s surface  </a:t>
            </a:r>
            <a:endParaRPr lang="en-US" dirty="0" smtClean="0">
              <a:solidFill>
                <a:schemeClr val="accent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type="title"/>
          </p:nvPr>
        </p:nvSpPr>
        <p:spPr/>
        <p:txBody>
          <a:bodyPr/>
          <a:lstStyle/>
          <a:p>
            <a:r>
              <a:rPr lang="en-US" dirty="0" smtClean="0"/>
              <a:t>Check Your Answers</a:t>
            </a:r>
          </a:p>
        </p:txBody>
      </p:sp>
      <p:sp>
        <p:nvSpPr>
          <p:cNvPr id="118786" name="Rectangle 3"/>
          <p:cNvSpPr>
            <a:spLocks noGrp="1"/>
          </p:cNvSpPr>
          <p:nvPr>
            <p:ph type="body" idx="1"/>
          </p:nvPr>
        </p:nvSpPr>
        <p:spPr/>
        <p:txBody>
          <a:bodyPr/>
          <a:lstStyle/>
          <a:p>
            <a:pPr marL="495300" indent="-495300">
              <a:buFont typeface="Wingdings 2" pitchFamily="18" charset="2"/>
              <a:buAutoNum type="arabicPeriod"/>
            </a:pPr>
            <a:r>
              <a:rPr lang="en-US" sz="3200" dirty="0" smtClean="0">
                <a:solidFill>
                  <a:schemeClr val="accent1"/>
                </a:solidFill>
              </a:rPr>
              <a:t>C</a:t>
            </a:r>
            <a:r>
              <a:rPr lang="en-US" sz="3200" dirty="0" smtClean="0"/>
              <a:t>-hardness is tested by scratching</a:t>
            </a:r>
          </a:p>
          <a:p>
            <a:pPr marL="495300" indent="-495300">
              <a:buFont typeface="Wingdings 2" pitchFamily="18" charset="2"/>
              <a:buAutoNum type="arabicPeriod"/>
            </a:pPr>
            <a:r>
              <a:rPr lang="en-US" sz="3200" dirty="0" smtClean="0">
                <a:solidFill>
                  <a:schemeClr val="accent1"/>
                </a:solidFill>
              </a:rPr>
              <a:t>C</a:t>
            </a:r>
            <a:r>
              <a:rPr lang="en-US" sz="3200" dirty="0" smtClean="0"/>
              <a:t>-metamorphic rock is formed by heating and squeezing (pressure)</a:t>
            </a:r>
          </a:p>
          <a:p>
            <a:pPr marL="495300" indent="-495300">
              <a:buFont typeface="Wingdings 2" pitchFamily="18" charset="2"/>
              <a:buAutoNum type="arabicPeriod"/>
            </a:pPr>
            <a:r>
              <a:rPr lang="en-US" sz="3200" dirty="0" smtClean="0">
                <a:solidFill>
                  <a:schemeClr val="accent1"/>
                </a:solidFill>
              </a:rPr>
              <a:t>D</a:t>
            </a:r>
            <a:r>
              <a:rPr lang="en-US" sz="3200" dirty="0" smtClean="0"/>
              <a:t>-igneous rock can form on the Earth’s surface  from cooled lava</a:t>
            </a:r>
          </a:p>
          <a:p>
            <a:pPr marL="495300" indent="-495300">
              <a:buFont typeface="Wingdings 2" pitchFamily="18" charset="2"/>
              <a:buAutoNum type="arabicPeriod"/>
            </a:pPr>
            <a:r>
              <a:rPr lang="en-US" sz="3200" dirty="0" smtClean="0">
                <a:solidFill>
                  <a:schemeClr val="accent1"/>
                </a:solidFill>
              </a:rPr>
              <a:t>C</a:t>
            </a:r>
            <a:r>
              <a:rPr lang="en-US" sz="3200" dirty="0" smtClean="0"/>
              <a:t>-deep within the Earth is the only 	place that is hot enough to melt 	rock</a:t>
            </a:r>
          </a:p>
          <a:p>
            <a:pPr marL="495300" indent="-495300">
              <a:buFont typeface="Wingdings 2" pitchFamily="18" charset="2"/>
              <a:buAutoNum type="arabicPeriod"/>
            </a:pPr>
            <a:endParaRPr lang="en-US" sz="3200" dirty="0" smtClean="0"/>
          </a:p>
          <a:p>
            <a:pPr marL="495300" indent="-495300">
              <a:buNone/>
            </a:pPr>
            <a:endParaRPr lang="en-US" sz="3600" dirty="0" smtClean="0"/>
          </a:p>
          <a:p>
            <a:pPr marL="495300" indent="-495300">
              <a:buFont typeface="Wingdings 2" pitchFamily="18" charset="2"/>
              <a:buNone/>
            </a:pPr>
            <a:endParaRPr lang="en-US" sz="3600" dirty="0" smtClean="0"/>
          </a:p>
        </p:txBody>
      </p:sp>
      <p:pic>
        <p:nvPicPr>
          <p:cNvPr id="118791" name="Picture 7" descr="MCj04298030000[1]"/>
          <p:cNvPicPr>
            <a:picLocks noChangeAspect="1" noChangeArrowheads="1"/>
          </p:cNvPicPr>
          <p:nvPr/>
        </p:nvPicPr>
        <p:blipFill>
          <a:blip r:embed="rId3" cstate="print"/>
          <a:srcRect/>
          <a:stretch>
            <a:fillRect/>
          </a:stretch>
        </p:blipFill>
        <p:spPr bwMode="auto">
          <a:xfrm>
            <a:off x="7162800" y="4419600"/>
            <a:ext cx="1499841" cy="1905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p:cNvSpPr>
          <p:nvPr>
            <p:ph type="body" idx="1"/>
          </p:nvPr>
        </p:nvSpPr>
        <p:spPr>
          <a:xfrm>
            <a:off x="381000" y="1752600"/>
            <a:ext cx="8229600" cy="4389437"/>
          </a:xfrm>
        </p:spPr>
        <p:txBody>
          <a:bodyPr/>
          <a:lstStyle/>
          <a:p>
            <a:pPr>
              <a:lnSpc>
                <a:spcPct val="80000"/>
              </a:lnSpc>
              <a:buFont typeface="Wingdings 2" pitchFamily="18" charset="2"/>
              <a:buNone/>
            </a:pPr>
            <a:r>
              <a:rPr lang="en-US" sz="2000" dirty="0" smtClean="0"/>
              <a:t>	 </a:t>
            </a:r>
          </a:p>
          <a:p>
            <a:pPr>
              <a:lnSpc>
                <a:spcPct val="80000"/>
              </a:lnSpc>
              <a:buFont typeface="Wingdings 2" pitchFamily="18" charset="2"/>
              <a:buNone/>
            </a:pPr>
            <a:r>
              <a:rPr lang="en-US" sz="3600" dirty="0" smtClean="0"/>
              <a:t>Describe how minerals can be identified by their properties. </a:t>
            </a:r>
          </a:p>
          <a:p>
            <a:pPr>
              <a:lnSpc>
                <a:spcPct val="80000"/>
              </a:lnSpc>
              <a:buFont typeface="Wingdings 2" pitchFamily="18" charset="2"/>
              <a:buNone/>
            </a:pPr>
            <a:endParaRPr lang="en-US" sz="3600" dirty="0" smtClean="0"/>
          </a:p>
          <a:p>
            <a:pPr>
              <a:lnSpc>
                <a:spcPct val="80000"/>
              </a:lnSpc>
              <a:buFont typeface="Wingdings 2" pitchFamily="18" charset="2"/>
              <a:buNone/>
            </a:pPr>
            <a:r>
              <a:rPr lang="en-US" sz="3600" dirty="0" smtClean="0"/>
              <a:t>Write a complete summary, include examples of properties that are used to identify minerals.</a:t>
            </a:r>
          </a:p>
        </p:txBody>
      </p:sp>
      <p:sp>
        <p:nvSpPr>
          <p:cNvPr id="119810" name="Rectangle 4"/>
          <p:cNvSpPr>
            <a:spLocks noGrp="1"/>
          </p:cNvSpPr>
          <p:nvPr>
            <p:ph type="title"/>
          </p:nvPr>
        </p:nvSpPr>
        <p:spPr/>
        <p:txBody>
          <a:bodyPr/>
          <a:lstStyle/>
          <a:p>
            <a:r>
              <a:rPr lang="en-US" dirty="0" smtClean="0"/>
              <a:t>Summary Question</a:t>
            </a:r>
          </a:p>
        </p:txBody>
      </p:sp>
      <p:pic>
        <p:nvPicPr>
          <p:cNvPr id="4" name="Picture 20" descr="http://www.mii.org/Minerals/Minpics1/Potash%20feldspar.jpg"/>
          <p:cNvPicPr>
            <a:picLocks noChangeAspect="1" noChangeArrowheads="1"/>
          </p:cNvPicPr>
          <p:nvPr/>
        </p:nvPicPr>
        <p:blipFill>
          <a:blip r:embed="rId3" cstate="print"/>
          <a:srcRect/>
          <a:stretch>
            <a:fillRect/>
          </a:stretch>
        </p:blipFill>
        <p:spPr bwMode="auto">
          <a:xfrm>
            <a:off x="4724400" y="4648200"/>
            <a:ext cx="1594915" cy="1426563"/>
          </a:xfrm>
          <a:prstGeom prst="rect">
            <a:avLst/>
          </a:prstGeom>
          <a:noFill/>
        </p:spPr>
      </p:pic>
      <p:pic>
        <p:nvPicPr>
          <p:cNvPr id="5" name="Picture 10" descr="Large Calcite Image"/>
          <p:cNvPicPr>
            <a:picLocks noChangeAspect="1" noChangeArrowheads="1"/>
          </p:cNvPicPr>
          <p:nvPr/>
        </p:nvPicPr>
        <p:blipFill>
          <a:blip r:embed="rId4" cstate="print"/>
          <a:srcRect/>
          <a:stretch>
            <a:fillRect/>
          </a:stretch>
        </p:blipFill>
        <p:spPr bwMode="auto">
          <a:xfrm>
            <a:off x="5791200" y="838200"/>
            <a:ext cx="1676400" cy="114990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166" name="Picture 22" descr="http://2.bp.blogspot.com/_xddr70p4vCw/TCKm8G3FHTI/AAAAAAAABMU/4lsKKcdJVZ0/s1600/pyrite.jpg"/>
          <p:cNvPicPr>
            <a:picLocks noChangeAspect="1" noChangeArrowheads="1"/>
          </p:cNvPicPr>
          <p:nvPr/>
        </p:nvPicPr>
        <p:blipFill>
          <a:blip r:embed="rId3" cstate="print"/>
          <a:srcRect/>
          <a:stretch>
            <a:fillRect/>
          </a:stretch>
        </p:blipFill>
        <p:spPr bwMode="auto">
          <a:xfrm>
            <a:off x="304800" y="4114800"/>
            <a:ext cx="1815261" cy="1371600"/>
          </a:xfrm>
          <a:prstGeom prst="rect">
            <a:avLst/>
          </a:prstGeom>
          <a:noFill/>
        </p:spPr>
      </p:pic>
      <p:pic>
        <p:nvPicPr>
          <p:cNvPr id="6164" name="Picture 20" descr="http://www.mii.org/Minerals/Minpics1/Potash%20feldspar.jpg"/>
          <p:cNvPicPr>
            <a:picLocks noChangeAspect="1" noChangeArrowheads="1"/>
          </p:cNvPicPr>
          <p:nvPr/>
        </p:nvPicPr>
        <p:blipFill>
          <a:blip r:embed="rId4" cstate="print"/>
          <a:srcRect/>
          <a:stretch>
            <a:fillRect/>
          </a:stretch>
        </p:blipFill>
        <p:spPr bwMode="auto">
          <a:xfrm>
            <a:off x="5867400" y="5257799"/>
            <a:ext cx="1594915" cy="1426563"/>
          </a:xfrm>
          <a:prstGeom prst="rect">
            <a:avLst/>
          </a:prstGeom>
          <a:noFill/>
        </p:spPr>
      </p:pic>
      <p:sp>
        <p:nvSpPr>
          <p:cNvPr id="100353" name="Rectangle 2"/>
          <p:cNvSpPr>
            <a:spLocks noGrp="1"/>
          </p:cNvSpPr>
          <p:nvPr>
            <p:ph type="title"/>
          </p:nvPr>
        </p:nvSpPr>
        <p:spPr>
          <a:xfrm>
            <a:off x="457200" y="457200"/>
            <a:ext cx="8001000" cy="781050"/>
          </a:xfrm>
        </p:spPr>
        <p:txBody>
          <a:bodyPr/>
          <a:lstStyle/>
          <a:p>
            <a:r>
              <a:rPr lang="en-US" sz="4600" dirty="0" smtClean="0"/>
              <a:t>What is a mineral?</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r>
              <a:rPr lang="en-US" sz="3600" dirty="0" smtClean="0"/>
              <a:t>A mineral is…</a:t>
            </a:r>
          </a:p>
          <a:p>
            <a:pPr>
              <a:lnSpc>
                <a:spcPct val="90000"/>
              </a:lnSpc>
            </a:pPr>
            <a:r>
              <a:rPr lang="en-US" sz="2800" dirty="0" smtClean="0"/>
              <a:t>A solid material formed by nature in or on Earth’s crust</a:t>
            </a:r>
          </a:p>
          <a:p>
            <a:pPr>
              <a:lnSpc>
                <a:spcPct val="90000"/>
              </a:lnSpc>
            </a:pPr>
            <a:r>
              <a:rPr lang="en-US" sz="2800" dirty="0" smtClean="0"/>
              <a:t>A material that has a crystal form</a:t>
            </a:r>
          </a:p>
          <a:p>
            <a:pPr>
              <a:lnSpc>
                <a:spcPct val="90000"/>
              </a:lnSpc>
            </a:pPr>
            <a:r>
              <a:rPr lang="en-US" sz="2800" dirty="0" smtClean="0"/>
              <a:t>A material that has its own set of properties</a:t>
            </a:r>
          </a:p>
          <a:p>
            <a:pPr>
              <a:lnSpc>
                <a:spcPct val="90000"/>
              </a:lnSpc>
            </a:pPr>
            <a:r>
              <a:rPr lang="en-US" sz="2800" dirty="0" smtClean="0"/>
              <a:t>A material that is not formed by a living thing</a:t>
            </a:r>
          </a:p>
          <a:p>
            <a:pPr>
              <a:lnSpc>
                <a:spcPct val="90000"/>
              </a:lnSpc>
              <a:buNone/>
            </a:pPr>
            <a:r>
              <a:rPr lang="en-US" sz="2800" dirty="0" smtClean="0"/>
              <a:t>pyrite</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
        <p:nvSpPr>
          <p:cNvPr id="4" name="Rectangle 3"/>
          <p:cNvSpPr/>
          <p:nvPr/>
        </p:nvSpPr>
        <p:spPr>
          <a:xfrm>
            <a:off x="5867400" y="6248400"/>
            <a:ext cx="4572000" cy="369332"/>
          </a:xfrm>
          <a:prstGeom prst="rect">
            <a:avLst/>
          </a:prstGeom>
        </p:spPr>
        <p:txBody>
          <a:bodyPr>
            <a:spAutoFit/>
          </a:bodyPr>
          <a:lstStyle/>
          <a:p>
            <a:r>
              <a:rPr lang="en-US" dirty="0" smtClean="0">
                <a:solidFill>
                  <a:schemeClr val="bg1"/>
                </a:solidFill>
              </a:rPr>
              <a:t> feldspar </a:t>
            </a:r>
            <a:endParaRPr lang="en-US" dirty="0">
              <a:solidFill>
                <a:schemeClr val="bg1"/>
              </a:solidFill>
            </a:endParaRPr>
          </a:p>
        </p:txBody>
      </p:sp>
      <p:pic>
        <p:nvPicPr>
          <p:cNvPr id="6150" name="Picture 6" descr="Large Quartz Image"/>
          <p:cNvPicPr>
            <a:picLocks noChangeAspect="1" noChangeArrowheads="1"/>
          </p:cNvPicPr>
          <p:nvPr/>
        </p:nvPicPr>
        <p:blipFill>
          <a:blip r:embed="rId5" cstate="print"/>
          <a:srcRect/>
          <a:stretch>
            <a:fillRect/>
          </a:stretch>
        </p:blipFill>
        <p:spPr bwMode="auto">
          <a:xfrm>
            <a:off x="6096000" y="304800"/>
            <a:ext cx="1904999" cy="1440655"/>
          </a:xfrm>
          <a:prstGeom prst="rect">
            <a:avLst/>
          </a:prstGeom>
          <a:noFill/>
        </p:spPr>
      </p:pic>
      <p:sp>
        <p:nvSpPr>
          <p:cNvPr id="8" name="TextBox 7"/>
          <p:cNvSpPr txBox="1"/>
          <p:nvPr/>
        </p:nvSpPr>
        <p:spPr>
          <a:xfrm>
            <a:off x="7010400" y="381000"/>
            <a:ext cx="1676400" cy="369332"/>
          </a:xfrm>
          <a:prstGeom prst="rect">
            <a:avLst/>
          </a:prstGeom>
          <a:noFill/>
        </p:spPr>
        <p:txBody>
          <a:bodyPr wrap="square" rtlCol="0">
            <a:spAutoFit/>
          </a:bodyPr>
          <a:lstStyle/>
          <a:p>
            <a:r>
              <a:rPr lang="en-US" dirty="0" smtClean="0">
                <a:solidFill>
                  <a:schemeClr val="bg1"/>
                </a:solidFill>
              </a:rPr>
              <a:t>quartz</a:t>
            </a:r>
            <a:endParaRPr lang="en-US" dirty="0">
              <a:solidFill>
                <a:schemeClr val="bg1"/>
              </a:solidFill>
            </a:endParaRPr>
          </a:p>
        </p:txBody>
      </p:sp>
      <p:pic>
        <p:nvPicPr>
          <p:cNvPr id="6154" name="Picture 10" descr="Large Calcite Image"/>
          <p:cNvPicPr>
            <a:picLocks noChangeAspect="1" noChangeArrowheads="1"/>
          </p:cNvPicPr>
          <p:nvPr/>
        </p:nvPicPr>
        <p:blipFill>
          <a:blip r:embed="rId6" cstate="print"/>
          <a:srcRect/>
          <a:stretch>
            <a:fillRect/>
          </a:stretch>
        </p:blipFill>
        <p:spPr bwMode="auto">
          <a:xfrm>
            <a:off x="7239000" y="4038600"/>
            <a:ext cx="1676400" cy="1149905"/>
          </a:xfrm>
          <a:prstGeom prst="rect">
            <a:avLst/>
          </a:prstGeom>
          <a:noFill/>
        </p:spPr>
      </p:pic>
      <p:sp>
        <p:nvSpPr>
          <p:cNvPr id="11" name="Rectangle 10"/>
          <p:cNvSpPr/>
          <p:nvPr/>
        </p:nvSpPr>
        <p:spPr>
          <a:xfrm>
            <a:off x="8077200" y="4038600"/>
            <a:ext cx="1066800" cy="369332"/>
          </a:xfrm>
          <a:prstGeom prst="rect">
            <a:avLst/>
          </a:prstGeom>
        </p:spPr>
        <p:txBody>
          <a:bodyPr wrap="square">
            <a:spAutoFit/>
          </a:bodyPr>
          <a:lstStyle/>
          <a:p>
            <a:r>
              <a:rPr lang="en-US" dirty="0" smtClean="0">
                <a:solidFill>
                  <a:schemeClr val="bg1"/>
                </a:solidFill>
              </a:rPr>
              <a:t> calcite</a:t>
            </a:r>
            <a:endParaRPr lang="en-US" dirty="0">
              <a:solidFill>
                <a:schemeClr val="bg1"/>
              </a:solidFill>
            </a:endParaRPr>
          </a:p>
        </p:txBody>
      </p:sp>
      <p:sp>
        <p:nvSpPr>
          <p:cNvPr id="14" name="TextBox 13"/>
          <p:cNvSpPr txBox="1"/>
          <p:nvPr/>
        </p:nvSpPr>
        <p:spPr>
          <a:xfrm>
            <a:off x="228600" y="4191000"/>
            <a:ext cx="1066800" cy="369332"/>
          </a:xfrm>
          <a:prstGeom prst="rect">
            <a:avLst/>
          </a:prstGeom>
          <a:noFill/>
        </p:spPr>
        <p:txBody>
          <a:bodyPr wrap="square" rtlCol="0">
            <a:spAutoFit/>
          </a:bodyPr>
          <a:lstStyle/>
          <a:p>
            <a:r>
              <a:rPr lang="en-US" dirty="0" smtClean="0">
                <a:solidFill>
                  <a:schemeClr val="bg1"/>
                </a:solidFill>
              </a:rPr>
              <a:t>pyrite</a:t>
            </a:r>
            <a:endParaRPr lang="en-US" dirty="0">
              <a:solidFill>
                <a:schemeClr val="bg1"/>
              </a:solidFill>
            </a:endParaRPr>
          </a:p>
        </p:txBody>
      </p:sp>
      <p:pic>
        <p:nvPicPr>
          <p:cNvPr id="6158" name="Picture 14" descr="Large Graphite Image"/>
          <p:cNvPicPr>
            <a:picLocks noChangeAspect="1" noChangeArrowheads="1"/>
          </p:cNvPicPr>
          <p:nvPr/>
        </p:nvPicPr>
        <p:blipFill>
          <a:blip r:embed="rId7" cstate="print"/>
          <a:srcRect/>
          <a:stretch>
            <a:fillRect/>
          </a:stretch>
        </p:blipFill>
        <p:spPr bwMode="auto">
          <a:xfrm>
            <a:off x="2209800" y="5257800"/>
            <a:ext cx="1752600" cy="1379598"/>
          </a:xfrm>
          <a:prstGeom prst="rect">
            <a:avLst/>
          </a:prstGeom>
          <a:noFill/>
        </p:spPr>
      </p:pic>
      <p:sp>
        <p:nvSpPr>
          <p:cNvPr id="16" name="TextBox 15"/>
          <p:cNvSpPr txBox="1"/>
          <p:nvPr/>
        </p:nvSpPr>
        <p:spPr>
          <a:xfrm>
            <a:off x="2819400" y="5638800"/>
            <a:ext cx="1143000" cy="369332"/>
          </a:xfrm>
          <a:prstGeom prst="rect">
            <a:avLst/>
          </a:prstGeom>
          <a:noFill/>
        </p:spPr>
        <p:txBody>
          <a:bodyPr wrap="square" rtlCol="0">
            <a:spAutoFit/>
          </a:bodyPr>
          <a:lstStyle/>
          <a:p>
            <a:r>
              <a:rPr lang="en-US" dirty="0" smtClean="0">
                <a:solidFill>
                  <a:schemeClr val="bg1"/>
                </a:solidFill>
              </a:rPr>
              <a:t>graphite</a:t>
            </a:r>
            <a:endParaRPr lang="en-US" dirty="0">
              <a:solidFill>
                <a:schemeClr val="bg1"/>
              </a:solidFill>
            </a:endParaRPr>
          </a:p>
        </p:txBody>
      </p:sp>
      <p:pic>
        <p:nvPicPr>
          <p:cNvPr id="6160" name="Picture 16" descr="Large Talc Image"/>
          <p:cNvPicPr>
            <a:picLocks noChangeAspect="1" noChangeArrowheads="1"/>
          </p:cNvPicPr>
          <p:nvPr/>
        </p:nvPicPr>
        <p:blipFill>
          <a:blip r:embed="rId8" cstate="print"/>
          <a:srcRect/>
          <a:stretch>
            <a:fillRect/>
          </a:stretch>
        </p:blipFill>
        <p:spPr bwMode="auto">
          <a:xfrm>
            <a:off x="7307200" y="2209800"/>
            <a:ext cx="1836800" cy="1219200"/>
          </a:xfrm>
          <a:prstGeom prst="rect">
            <a:avLst/>
          </a:prstGeom>
          <a:noFill/>
        </p:spPr>
      </p:pic>
      <p:sp>
        <p:nvSpPr>
          <p:cNvPr id="18" name="TextBox 17"/>
          <p:cNvSpPr txBox="1"/>
          <p:nvPr/>
        </p:nvSpPr>
        <p:spPr>
          <a:xfrm>
            <a:off x="7391400" y="2209800"/>
            <a:ext cx="609600" cy="369332"/>
          </a:xfrm>
          <a:prstGeom prst="rect">
            <a:avLst/>
          </a:prstGeom>
          <a:noFill/>
        </p:spPr>
        <p:txBody>
          <a:bodyPr wrap="square" rtlCol="0">
            <a:spAutoFit/>
          </a:bodyPr>
          <a:lstStyle/>
          <a:p>
            <a:r>
              <a:rPr lang="en-US" dirty="0" smtClean="0">
                <a:solidFill>
                  <a:schemeClr val="bg1"/>
                </a:solidFill>
              </a:rPr>
              <a:t>talc</a:t>
            </a:r>
            <a:endParaRPr lang="en-US" dirty="0">
              <a:solidFill>
                <a:schemeClr val="bg1"/>
              </a:solidFill>
            </a:endParaRPr>
          </a:p>
        </p:txBody>
      </p:sp>
      <p:pic>
        <p:nvPicPr>
          <p:cNvPr id="6162" name="Picture 18" descr="http://gwydir.demon.co.uk/jo/minerals/pix/mica9.jpg"/>
          <p:cNvPicPr>
            <a:picLocks noChangeAspect="1" noChangeArrowheads="1"/>
          </p:cNvPicPr>
          <p:nvPr/>
        </p:nvPicPr>
        <p:blipFill>
          <a:blip r:embed="rId9" cstate="print"/>
          <a:srcRect/>
          <a:stretch>
            <a:fillRect/>
          </a:stretch>
        </p:blipFill>
        <p:spPr bwMode="auto">
          <a:xfrm>
            <a:off x="4038600" y="4038600"/>
            <a:ext cx="1711740" cy="1371600"/>
          </a:xfrm>
          <a:prstGeom prst="rect">
            <a:avLst/>
          </a:prstGeom>
          <a:noFill/>
        </p:spPr>
      </p:pic>
      <p:sp>
        <p:nvSpPr>
          <p:cNvPr id="20" name="TextBox 19"/>
          <p:cNvSpPr txBox="1"/>
          <p:nvPr/>
        </p:nvSpPr>
        <p:spPr>
          <a:xfrm>
            <a:off x="4038600" y="4953000"/>
            <a:ext cx="1371600" cy="381000"/>
          </a:xfrm>
          <a:prstGeom prst="rect">
            <a:avLst/>
          </a:prstGeom>
          <a:noFill/>
        </p:spPr>
        <p:txBody>
          <a:bodyPr wrap="square" rtlCol="0">
            <a:spAutoFit/>
          </a:bodyPr>
          <a:lstStyle/>
          <a:p>
            <a:r>
              <a:rPr lang="en-US" dirty="0" smtClean="0"/>
              <a:t>mica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457200" y="457200"/>
            <a:ext cx="8001000" cy="781050"/>
          </a:xfrm>
        </p:spPr>
        <p:txBody>
          <a:bodyPr/>
          <a:lstStyle/>
          <a:p>
            <a:r>
              <a:rPr lang="en-US" sz="4600" dirty="0" smtClean="0"/>
              <a:t>How can we identify minerals?</a:t>
            </a:r>
          </a:p>
        </p:txBody>
      </p:sp>
      <p:sp>
        <p:nvSpPr>
          <p:cNvPr id="100354" name="Rectangle 3"/>
          <p:cNvSpPr>
            <a:spLocks noGrp="1"/>
          </p:cNvSpPr>
          <p:nvPr>
            <p:ph type="body" sz="half" idx="1"/>
          </p:nvPr>
        </p:nvSpPr>
        <p:spPr>
          <a:xfrm>
            <a:off x="228600" y="1219200"/>
            <a:ext cx="8534400" cy="5410200"/>
          </a:xfrm>
        </p:spPr>
        <p:txBody>
          <a:bodyPr/>
          <a:lstStyle/>
          <a:p>
            <a:pPr>
              <a:lnSpc>
                <a:spcPct val="90000"/>
              </a:lnSpc>
              <a:buFont typeface="Wingdings 2" pitchFamily="18" charset="2"/>
              <a:buNone/>
            </a:pPr>
            <a:r>
              <a:rPr lang="en-US" sz="2800" b="1" dirty="0" smtClean="0">
                <a:solidFill>
                  <a:schemeClr val="accent2"/>
                </a:solidFill>
              </a:rPr>
              <a:t>Minerals are identified  by their properties. Each mineral has its own set of properties. No two minerals have the same set of properties.</a:t>
            </a:r>
          </a:p>
          <a:p>
            <a:pPr>
              <a:lnSpc>
                <a:spcPct val="90000"/>
              </a:lnSpc>
              <a:buFont typeface="Wingdings 2" pitchFamily="18" charset="2"/>
              <a:buNone/>
            </a:pPr>
            <a:endParaRPr lang="en-US" sz="2800" dirty="0" smtClean="0"/>
          </a:p>
          <a:p>
            <a:pPr>
              <a:lnSpc>
                <a:spcPct val="90000"/>
              </a:lnSpc>
              <a:buFont typeface="Wingdings 2" pitchFamily="18" charset="2"/>
              <a:buNone/>
            </a:pPr>
            <a:r>
              <a:rPr lang="en-US" sz="2400" dirty="0" smtClean="0">
                <a:solidFill>
                  <a:schemeClr val="accent2"/>
                </a:solidFill>
              </a:rPr>
              <a:t>Color</a:t>
            </a:r>
            <a:r>
              <a:rPr lang="en-US" sz="2400" dirty="0" smtClean="0"/>
              <a:t>: A mineral may be one color or different colors</a:t>
            </a:r>
          </a:p>
          <a:p>
            <a:pPr>
              <a:lnSpc>
                <a:spcPct val="90000"/>
              </a:lnSpc>
              <a:buFont typeface="Wingdings 2" pitchFamily="18" charset="2"/>
              <a:buNone/>
            </a:pPr>
            <a:r>
              <a:rPr lang="en-US" sz="2400" dirty="0" smtClean="0">
                <a:solidFill>
                  <a:schemeClr val="accent2"/>
                </a:solidFill>
              </a:rPr>
              <a:t>Luster</a:t>
            </a:r>
            <a:r>
              <a:rPr lang="en-US" sz="2400" dirty="0" smtClean="0"/>
              <a:t>: Luster is how a mineral’s surface reflects light. A mineral can be shiny, glassy, dull, or metallic.</a:t>
            </a:r>
          </a:p>
          <a:p>
            <a:pPr>
              <a:lnSpc>
                <a:spcPct val="90000"/>
              </a:lnSpc>
              <a:buFont typeface="Wingdings 2" pitchFamily="18" charset="2"/>
              <a:buNone/>
            </a:pPr>
            <a:r>
              <a:rPr lang="en-US" sz="2400" dirty="0" smtClean="0">
                <a:solidFill>
                  <a:schemeClr val="accent2"/>
                </a:solidFill>
              </a:rPr>
              <a:t>Hardness</a:t>
            </a:r>
            <a:r>
              <a:rPr lang="en-US" sz="2400" dirty="0" smtClean="0"/>
              <a:t>: A mineral may be very hard, very soft, or somewhere in the middle. A diamond is the hardest mineral, talc is the softest.</a:t>
            </a:r>
          </a:p>
          <a:p>
            <a:pPr>
              <a:lnSpc>
                <a:spcPct val="90000"/>
              </a:lnSpc>
              <a:buFont typeface="Wingdings 2" pitchFamily="18" charset="2"/>
              <a:buNone/>
            </a:pPr>
            <a:r>
              <a:rPr lang="en-US" sz="2400" dirty="0" smtClean="0">
                <a:solidFill>
                  <a:schemeClr val="accent2"/>
                </a:solidFill>
              </a:rPr>
              <a:t>Streak</a:t>
            </a:r>
            <a:r>
              <a:rPr lang="en-US" sz="2400" dirty="0" smtClean="0"/>
              <a:t>: Streak is the color of the mark that a mineral makes when it is scraped on a white tile.</a:t>
            </a:r>
          </a:p>
          <a:p>
            <a:pPr>
              <a:lnSpc>
                <a:spcPct val="90000"/>
              </a:lnSpc>
              <a:buFont typeface="Wingdings 2" pitchFamily="18" charset="2"/>
              <a:buNone/>
            </a:pPr>
            <a:r>
              <a:rPr lang="en-US" sz="2400" dirty="0" smtClean="0">
                <a:solidFill>
                  <a:schemeClr val="accent2"/>
                </a:solidFill>
              </a:rPr>
              <a:t>Cleavage</a:t>
            </a:r>
            <a:r>
              <a:rPr lang="en-US" sz="2400" dirty="0" smtClean="0"/>
              <a:t>: Cleavage describes how a mineral breaks. Cleavage means breaking along a smooth, flat surface,</a:t>
            </a: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457200" y="457200"/>
            <a:ext cx="8001000" cy="914400"/>
          </a:xfrm>
        </p:spPr>
        <p:txBody>
          <a:bodyPr/>
          <a:lstStyle/>
          <a:p>
            <a:r>
              <a:rPr lang="en-US" sz="4400" dirty="0" smtClean="0"/>
              <a:t>What are some common minerals?</a:t>
            </a:r>
          </a:p>
        </p:txBody>
      </p:sp>
      <p:sp>
        <p:nvSpPr>
          <p:cNvPr id="100354" name="Rectangle 3"/>
          <p:cNvSpPr>
            <a:spLocks noGrp="1"/>
          </p:cNvSpPr>
          <p:nvPr>
            <p:ph type="body" sz="half" idx="1"/>
          </p:nvPr>
        </p:nvSpPr>
        <p:spPr>
          <a:xfrm>
            <a:off x="228600" y="1676400"/>
            <a:ext cx="8534400" cy="1143000"/>
          </a:xfrm>
        </p:spPr>
        <p:txBody>
          <a:bodyPr/>
          <a:lstStyle/>
          <a:p>
            <a:pPr>
              <a:lnSpc>
                <a:spcPct val="90000"/>
              </a:lnSpc>
              <a:buFont typeface="Wingdings 2" pitchFamily="18" charset="2"/>
              <a:buNone/>
            </a:pPr>
            <a:r>
              <a:rPr lang="en-US" sz="2800" dirty="0" smtClean="0"/>
              <a:t>Use this identification key to identify minerals with these properties.</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1026" name="Picture 2" descr="C:\Documents and Settings\polly.burkhart.POLK-FL\My Documents\My Pictures\Microsoft Clip Organizer\00384028.wmf">
            <a:hlinkClick r:id="rId3"/>
          </p:cNvPr>
          <p:cNvPicPr>
            <a:picLocks noChangeAspect="1" noChangeArrowheads="1"/>
          </p:cNvPicPr>
          <p:nvPr/>
        </p:nvPicPr>
        <p:blipFill>
          <a:blip r:embed="rId4" cstate="print"/>
          <a:srcRect/>
          <a:stretch>
            <a:fillRect/>
          </a:stretch>
        </p:blipFill>
        <p:spPr bwMode="auto">
          <a:xfrm>
            <a:off x="3733800" y="2209800"/>
            <a:ext cx="934974" cy="676199"/>
          </a:xfrm>
          <a:prstGeom prst="rect">
            <a:avLst/>
          </a:prstGeom>
          <a:noFill/>
        </p:spPr>
      </p:pic>
      <p:sp>
        <p:nvSpPr>
          <p:cNvPr id="5" name="TextBox 4"/>
          <p:cNvSpPr txBox="1"/>
          <p:nvPr/>
        </p:nvSpPr>
        <p:spPr>
          <a:xfrm>
            <a:off x="533400" y="2667000"/>
            <a:ext cx="2590800" cy="369332"/>
          </a:xfrm>
          <a:prstGeom prst="rect">
            <a:avLst/>
          </a:prstGeom>
          <a:noFill/>
        </p:spPr>
        <p:txBody>
          <a:bodyPr wrap="square" rtlCol="0">
            <a:spAutoFit/>
          </a:bodyPr>
          <a:lstStyle/>
          <a:p>
            <a:r>
              <a:rPr lang="en-US" dirty="0" smtClean="0"/>
              <a:t>Mystery Mineral #1</a:t>
            </a:r>
            <a:endParaRPr lang="en-US" dirty="0"/>
          </a:p>
        </p:txBody>
      </p:sp>
      <p:sp>
        <p:nvSpPr>
          <p:cNvPr id="7" name="TextBox 6"/>
          <p:cNvSpPr txBox="1"/>
          <p:nvPr/>
        </p:nvSpPr>
        <p:spPr>
          <a:xfrm>
            <a:off x="457200" y="4191000"/>
            <a:ext cx="2286000" cy="2308324"/>
          </a:xfrm>
          <a:prstGeom prst="rect">
            <a:avLst/>
          </a:prstGeom>
          <a:noFill/>
        </p:spPr>
        <p:txBody>
          <a:bodyPr wrap="square" rtlCol="0">
            <a:spAutoFit/>
          </a:bodyPr>
          <a:lstStyle/>
          <a:p>
            <a:r>
              <a:rPr lang="en-US" dirty="0" smtClean="0"/>
              <a:t>Luster: Metallic</a:t>
            </a:r>
          </a:p>
          <a:p>
            <a:r>
              <a:rPr lang="en-US" dirty="0" smtClean="0"/>
              <a:t>Does scratch glass</a:t>
            </a:r>
          </a:p>
          <a:p>
            <a:r>
              <a:rPr lang="en-US" dirty="0" smtClean="0"/>
              <a:t>Color: Brass Yellow</a:t>
            </a:r>
          </a:p>
          <a:p>
            <a:r>
              <a:rPr lang="en-US" dirty="0" smtClean="0"/>
              <a:t>Streak: Black</a:t>
            </a:r>
          </a:p>
          <a:p>
            <a:r>
              <a:rPr lang="en-US" dirty="0" smtClean="0"/>
              <a:t>Hardness: 6</a:t>
            </a:r>
          </a:p>
          <a:p>
            <a:r>
              <a:rPr lang="en-US" dirty="0" smtClean="0"/>
              <a:t>Cleavage: No</a:t>
            </a:r>
          </a:p>
          <a:p>
            <a:endParaRPr lang="en-US" dirty="0" smtClean="0"/>
          </a:p>
          <a:p>
            <a:endParaRPr lang="en-US" dirty="0"/>
          </a:p>
        </p:txBody>
      </p:sp>
      <p:pic>
        <p:nvPicPr>
          <p:cNvPr id="8" name="Picture 22" descr="http://2.bp.blogspot.com/_xddr70p4vCw/TCKm8G3FHTI/AAAAAAAABMU/4lsKKcdJVZ0/s1600/pyrite.jpg"/>
          <p:cNvPicPr>
            <a:picLocks noChangeAspect="1" noChangeArrowheads="1"/>
          </p:cNvPicPr>
          <p:nvPr/>
        </p:nvPicPr>
        <p:blipFill>
          <a:blip r:embed="rId5" cstate="print"/>
          <a:srcRect/>
          <a:stretch>
            <a:fillRect/>
          </a:stretch>
        </p:blipFill>
        <p:spPr bwMode="auto">
          <a:xfrm>
            <a:off x="762000" y="3048000"/>
            <a:ext cx="1447799" cy="1093948"/>
          </a:xfrm>
          <a:prstGeom prst="rect">
            <a:avLst/>
          </a:prstGeom>
          <a:noFill/>
        </p:spPr>
      </p:pic>
      <p:sp>
        <p:nvSpPr>
          <p:cNvPr id="9" name="TextBox 8"/>
          <p:cNvSpPr txBox="1"/>
          <p:nvPr/>
        </p:nvSpPr>
        <p:spPr>
          <a:xfrm>
            <a:off x="4724400" y="2286000"/>
            <a:ext cx="2743200" cy="261610"/>
          </a:xfrm>
          <a:prstGeom prst="rect">
            <a:avLst/>
          </a:prstGeom>
          <a:noFill/>
        </p:spPr>
        <p:txBody>
          <a:bodyPr wrap="square" rtlCol="0">
            <a:spAutoFit/>
          </a:bodyPr>
          <a:lstStyle/>
          <a:p>
            <a:r>
              <a:rPr lang="en-US" sz="1050" dirty="0" smtClean="0"/>
              <a:t>Click on the Key</a:t>
            </a:r>
            <a:endParaRPr lang="en-US" sz="1050" dirty="0"/>
          </a:p>
        </p:txBody>
      </p:sp>
      <p:sp>
        <p:nvSpPr>
          <p:cNvPr id="10" name="TextBox 9"/>
          <p:cNvSpPr txBox="1"/>
          <p:nvPr/>
        </p:nvSpPr>
        <p:spPr>
          <a:xfrm>
            <a:off x="3200400" y="2971800"/>
            <a:ext cx="2286000" cy="646331"/>
          </a:xfrm>
          <a:prstGeom prst="rect">
            <a:avLst/>
          </a:prstGeom>
          <a:noFill/>
        </p:spPr>
        <p:txBody>
          <a:bodyPr wrap="square" rtlCol="0">
            <a:spAutoFit/>
          </a:bodyPr>
          <a:lstStyle/>
          <a:p>
            <a:r>
              <a:rPr lang="en-US" dirty="0" smtClean="0"/>
              <a:t>Mystery Mineral #2</a:t>
            </a:r>
          </a:p>
          <a:p>
            <a:endParaRPr lang="en-US" dirty="0"/>
          </a:p>
        </p:txBody>
      </p:sp>
      <p:sp>
        <p:nvSpPr>
          <p:cNvPr id="11" name="TextBox 10"/>
          <p:cNvSpPr txBox="1"/>
          <p:nvPr/>
        </p:nvSpPr>
        <p:spPr>
          <a:xfrm>
            <a:off x="6019800" y="2514600"/>
            <a:ext cx="3581400" cy="646331"/>
          </a:xfrm>
          <a:prstGeom prst="rect">
            <a:avLst/>
          </a:prstGeom>
          <a:noFill/>
        </p:spPr>
        <p:txBody>
          <a:bodyPr wrap="square" rtlCol="0">
            <a:spAutoFit/>
          </a:bodyPr>
          <a:lstStyle/>
          <a:p>
            <a:r>
              <a:rPr lang="en-US" dirty="0" smtClean="0"/>
              <a:t>Mystery Mineral #3</a:t>
            </a:r>
          </a:p>
          <a:p>
            <a:endParaRPr lang="en-US" dirty="0"/>
          </a:p>
        </p:txBody>
      </p:sp>
      <p:sp>
        <p:nvSpPr>
          <p:cNvPr id="12" name="Rectangle 11"/>
          <p:cNvSpPr/>
          <p:nvPr/>
        </p:nvSpPr>
        <p:spPr>
          <a:xfrm>
            <a:off x="3048000" y="4648200"/>
            <a:ext cx="2667000" cy="1754326"/>
          </a:xfrm>
          <a:prstGeom prst="rect">
            <a:avLst/>
          </a:prstGeom>
        </p:spPr>
        <p:txBody>
          <a:bodyPr wrap="square">
            <a:spAutoFit/>
          </a:bodyPr>
          <a:lstStyle/>
          <a:p>
            <a:r>
              <a:rPr lang="en-US" dirty="0" smtClean="0"/>
              <a:t>Luster: Non metallic</a:t>
            </a:r>
          </a:p>
          <a:p>
            <a:r>
              <a:rPr lang="en-US" dirty="0" smtClean="0"/>
              <a:t>Does NOT scratch glass</a:t>
            </a:r>
          </a:p>
          <a:p>
            <a:r>
              <a:rPr lang="en-US" dirty="0" smtClean="0"/>
              <a:t>Color: Green</a:t>
            </a:r>
          </a:p>
          <a:p>
            <a:r>
              <a:rPr lang="en-US" dirty="0" smtClean="0"/>
              <a:t>Streak: None</a:t>
            </a:r>
          </a:p>
          <a:p>
            <a:r>
              <a:rPr lang="en-US" dirty="0" smtClean="0"/>
              <a:t>Hardness: 1</a:t>
            </a:r>
          </a:p>
          <a:p>
            <a:r>
              <a:rPr lang="en-US" dirty="0" smtClean="0"/>
              <a:t>Cleavage: Yes</a:t>
            </a:r>
          </a:p>
        </p:txBody>
      </p:sp>
      <p:sp>
        <p:nvSpPr>
          <p:cNvPr id="13" name="Rectangle 12"/>
          <p:cNvSpPr/>
          <p:nvPr/>
        </p:nvSpPr>
        <p:spPr>
          <a:xfrm>
            <a:off x="6248400" y="4114800"/>
            <a:ext cx="2590800" cy="1754326"/>
          </a:xfrm>
          <a:prstGeom prst="rect">
            <a:avLst/>
          </a:prstGeom>
        </p:spPr>
        <p:txBody>
          <a:bodyPr wrap="square">
            <a:spAutoFit/>
          </a:bodyPr>
          <a:lstStyle/>
          <a:p>
            <a:r>
              <a:rPr lang="en-US" dirty="0" smtClean="0"/>
              <a:t>Luster: Nonmetallic</a:t>
            </a:r>
          </a:p>
          <a:p>
            <a:r>
              <a:rPr lang="en-US" dirty="0" smtClean="0"/>
              <a:t>Does scratch glass</a:t>
            </a:r>
          </a:p>
          <a:p>
            <a:r>
              <a:rPr lang="en-US" dirty="0" smtClean="0"/>
              <a:t>Color: White</a:t>
            </a:r>
          </a:p>
          <a:p>
            <a:r>
              <a:rPr lang="en-US" dirty="0" smtClean="0"/>
              <a:t>Streak: Reddish-Brown</a:t>
            </a:r>
          </a:p>
          <a:p>
            <a:r>
              <a:rPr lang="en-US" dirty="0" smtClean="0"/>
              <a:t>Hardness: 7</a:t>
            </a:r>
          </a:p>
          <a:p>
            <a:r>
              <a:rPr lang="en-US" dirty="0" smtClean="0"/>
              <a:t>Cleavage: No</a:t>
            </a:r>
          </a:p>
        </p:txBody>
      </p:sp>
      <p:pic>
        <p:nvPicPr>
          <p:cNvPr id="14" name="Picture 16" descr="Large Talc Image"/>
          <p:cNvPicPr>
            <a:picLocks noChangeAspect="1" noChangeArrowheads="1"/>
          </p:cNvPicPr>
          <p:nvPr/>
        </p:nvPicPr>
        <p:blipFill>
          <a:blip r:embed="rId6" cstate="print"/>
          <a:srcRect/>
          <a:stretch>
            <a:fillRect/>
          </a:stretch>
        </p:blipFill>
        <p:spPr bwMode="auto">
          <a:xfrm>
            <a:off x="3200400" y="3352800"/>
            <a:ext cx="1836800" cy="1219200"/>
          </a:xfrm>
          <a:prstGeom prst="rect">
            <a:avLst/>
          </a:prstGeom>
          <a:noFill/>
        </p:spPr>
      </p:pic>
      <p:pic>
        <p:nvPicPr>
          <p:cNvPr id="15" name="Picture 6" descr="Large Quartz Image"/>
          <p:cNvPicPr>
            <a:picLocks noChangeAspect="1" noChangeArrowheads="1"/>
          </p:cNvPicPr>
          <p:nvPr/>
        </p:nvPicPr>
        <p:blipFill>
          <a:blip r:embed="rId7" cstate="print"/>
          <a:srcRect/>
          <a:stretch>
            <a:fillRect/>
          </a:stretch>
        </p:blipFill>
        <p:spPr bwMode="auto">
          <a:xfrm>
            <a:off x="6324600" y="2819400"/>
            <a:ext cx="1600200" cy="1210151"/>
          </a:xfrm>
          <a:prstGeom prst="rect">
            <a:avLst/>
          </a:prstGeom>
          <a:noFill/>
        </p:spPr>
      </p:pic>
      <p:sp>
        <p:nvSpPr>
          <p:cNvPr id="18" name="TextBox 17"/>
          <p:cNvSpPr txBox="1"/>
          <p:nvPr/>
        </p:nvSpPr>
        <p:spPr>
          <a:xfrm>
            <a:off x="6400800" y="5791200"/>
            <a:ext cx="2209800" cy="461665"/>
          </a:xfrm>
          <a:prstGeom prst="rect">
            <a:avLst/>
          </a:prstGeom>
          <a:noFill/>
        </p:spPr>
        <p:txBody>
          <a:bodyPr wrap="square" rtlCol="0">
            <a:spAutoFit/>
          </a:bodyPr>
          <a:lstStyle/>
          <a:p>
            <a:r>
              <a:rPr lang="en-US" sz="2400" dirty="0" smtClean="0">
                <a:solidFill>
                  <a:schemeClr val="bg1">
                    <a:lumMod val="65000"/>
                  </a:schemeClr>
                </a:solidFill>
                <a:latin typeface="Algerian" pitchFamily="82" charset="0"/>
              </a:rPr>
              <a:t>QUARTZ !</a:t>
            </a:r>
            <a:endParaRPr lang="en-US" sz="2400" dirty="0">
              <a:solidFill>
                <a:schemeClr val="bg1">
                  <a:lumMod val="65000"/>
                </a:schemeClr>
              </a:solidFill>
              <a:latin typeface="Algerian" pitchFamily="82" charset="0"/>
            </a:endParaRPr>
          </a:p>
        </p:txBody>
      </p:sp>
      <p:sp>
        <p:nvSpPr>
          <p:cNvPr id="19" name="Rectangle 18"/>
          <p:cNvSpPr/>
          <p:nvPr/>
        </p:nvSpPr>
        <p:spPr>
          <a:xfrm>
            <a:off x="609600" y="5943600"/>
            <a:ext cx="1399742" cy="461665"/>
          </a:xfrm>
          <a:prstGeom prst="rect">
            <a:avLst/>
          </a:prstGeom>
        </p:spPr>
        <p:txBody>
          <a:bodyPr wrap="none">
            <a:spAutoFit/>
          </a:bodyPr>
          <a:lstStyle/>
          <a:p>
            <a:r>
              <a:rPr lang="en-US" sz="2400" dirty="0" smtClean="0">
                <a:solidFill>
                  <a:srgbClr val="996633"/>
                </a:solidFill>
                <a:latin typeface="Algerian" pitchFamily="82" charset="0"/>
              </a:rPr>
              <a:t>PYRITE !</a:t>
            </a:r>
            <a:endParaRPr lang="en-US" sz="2400" dirty="0">
              <a:solidFill>
                <a:srgbClr val="996633"/>
              </a:solidFill>
              <a:latin typeface="Algerian" pitchFamily="82" charset="0"/>
            </a:endParaRPr>
          </a:p>
        </p:txBody>
      </p:sp>
      <p:sp>
        <p:nvSpPr>
          <p:cNvPr id="20" name="Rectangle 19"/>
          <p:cNvSpPr/>
          <p:nvPr/>
        </p:nvSpPr>
        <p:spPr>
          <a:xfrm>
            <a:off x="3200400" y="6324600"/>
            <a:ext cx="1119217" cy="461665"/>
          </a:xfrm>
          <a:prstGeom prst="rect">
            <a:avLst/>
          </a:prstGeom>
        </p:spPr>
        <p:txBody>
          <a:bodyPr wrap="none">
            <a:spAutoFit/>
          </a:bodyPr>
          <a:lstStyle/>
          <a:p>
            <a:r>
              <a:rPr lang="en-US" sz="2400" dirty="0" smtClean="0">
                <a:solidFill>
                  <a:srgbClr val="00B050"/>
                </a:solidFill>
                <a:latin typeface="Algerian" pitchFamily="82" charset="0"/>
              </a:rPr>
              <a:t>TALC !</a:t>
            </a:r>
            <a:endParaRPr lang="en-US" sz="2400" dirty="0">
              <a:solidFill>
                <a:srgbClr val="00B050"/>
              </a:solidFill>
              <a:latin typeface="Algeria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20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000" fill="hold"/>
                                        <p:tgtEl>
                                          <p:spTgt spid="20"/>
                                        </p:tgtEl>
                                        <p:attrNameLst>
                                          <p:attrName>ppt_x</p:attrName>
                                        </p:attrNameLst>
                                      </p:cBhvr>
                                      <p:tavLst>
                                        <p:tav tm="0">
                                          <p:val>
                                            <p:strVal val="#ppt_x"/>
                                          </p:val>
                                        </p:tav>
                                        <p:tav tm="100000">
                                          <p:val>
                                            <p:strVal val="#ppt_x"/>
                                          </p:val>
                                        </p:tav>
                                      </p:tavLst>
                                    </p:anim>
                                    <p:anim calcmode="lin" valueType="num">
                                      <p:cBhvr additive="base">
                                        <p:cTn id="14"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2000" fill="hold"/>
                                        <p:tgtEl>
                                          <p:spTgt spid="18"/>
                                        </p:tgtEl>
                                        <p:attrNameLst>
                                          <p:attrName>ppt_x</p:attrName>
                                        </p:attrNameLst>
                                      </p:cBhvr>
                                      <p:tavLst>
                                        <p:tav tm="0">
                                          <p:val>
                                            <p:strVal val="1+#ppt_w/2"/>
                                          </p:val>
                                        </p:tav>
                                        <p:tav tm="100000">
                                          <p:val>
                                            <p:strVal val="#ppt_x"/>
                                          </p:val>
                                        </p:tav>
                                      </p:tavLst>
                                    </p:anim>
                                    <p:anim calcmode="lin" valueType="num">
                                      <p:cBhvr additive="base">
                                        <p:cTn id="20" dur="2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p:txBody>
          <a:bodyPr/>
          <a:lstStyle/>
          <a:p>
            <a:r>
              <a:rPr lang="en-US" dirty="0" smtClean="0"/>
              <a:t>Summarizing</a:t>
            </a:r>
          </a:p>
        </p:txBody>
      </p:sp>
      <p:pic>
        <p:nvPicPr>
          <p:cNvPr id="186373" name="Picture 5" descr="MCj04077340000[1]"/>
          <p:cNvPicPr>
            <a:picLocks noChangeAspect="1" noChangeArrowheads="1"/>
          </p:cNvPicPr>
          <p:nvPr/>
        </p:nvPicPr>
        <p:blipFill>
          <a:blip r:embed="rId3" cstate="print"/>
          <a:srcRect/>
          <a:stretch>
            <a:fillRect/>
          </a:stretch>
        </p:blipFill>
        <p:spPr bwMode="auto">
          <a:xfrm>
            <a:off x="6858000" y="609600"/>
            <a:ext cx="1981200" cy="1981200"/>
          </a:xfrm>
          <a:prstGeom prst="rect">
            <a:avLst/>
          </a:prstGeom>
          <a:noFill/>
        </p:spPr>
      </p:pic>
      <p:sp>
        <p:nvSpPr>
          <p:cNvPr id="11" name="Oval 10"/>
          <p:cNvSpPr/>
          <p:nvPr/>
        </p:nvSpPr>
        <p:spPr>
          <a:xfrm>
            <a:off x="5029200" y="3657600"/>
            <a:ext cx="1676400" cy="152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6600" y="4343400"/>
            <a:ext cx="990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86400" y="5562600"/>
            <a:ext cx="990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810000" y="4495800"/>
            <a:ext cx="990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67200" y="2667000"/>
            <a:ext cx="990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48400" y="2590800"/>
            <a:ext cx="990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9" idx="5"/>
          </p:cNvCxnSpPr>
          <p:nvPr/>
        </p:nvCxnSpPr>
        <p:spPr>
          <a:xfrm rot="16200000" flipH="1">
            <a:off x="5118310" y="3441909"/>
            <a:ext cx="286311" cy="29747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800600" y="4724402"/>
            <a:ext cx="304802" cy="761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3"/>
          </p:cNvCxnSpPr>
          <p:nvPr/>
        </p:nvCxnSpPr>
        <p:spPr>
          <a:xfrm rot="5400000">
            <a:off x="6177780" y="3441909"/>
            <a:ext cx="286311" cy="14507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4"/>
            <a:endCxn id="17" idx="0"/>
          </p:cNvCxnSpPr>
          <p:nvPr/>
        </p:nvCxnSpPr>
        <p:spPr>
          <a:xfrm rot="16200000" flipH="1">
            <a:off x="5734050" y="5314950"/>
            <a:ext cx="381000" cy="114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4" idx="2"/>
          </p:cNvCxnSpPr>
          <p:nvPr/>
        </p:nvCxnSpPr>
        <p:spPr>
          <a:xfrm>
            <a:off x="6705602" y="4648203"/>
            <a:ext cx="380998" cy="15239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05400" y="3962400"/>
            <a:ext cx="1447800" cy="646331"/>
          </a:xfrm>
          <a:prstGeom prst="rect">
            <a:avLst/>
          </a:prstGeom>
          <a:noFill/>
        </p:spPr>
        <p:txBody>
          <a:bodyPr wrap="square" rtlCol="0">
            <a:spAutoFit/>
          </a:bodyPr>
          <a:lstStyle/>
          <a:p>
            <a:pPr algn="ctr"/>
            <a:r>
              <a:rPr lang="en-US" dirty="0" smtClean="0"/>
              <a:t>Properties of Minerals</a:t>
            </a:r>
            <a:endParaRPr lang="en-US" dirty="0"/>
          </a:p>
        </p:txBody>
      </p:sp>
      <p:sp>
        <p:nvSpPr>
          <p:cNvPr id="39" name="TextBox 38"/>
          <p:cNvSpPr txBox="1"/>
          <p:nvPr/>
        </p:nvSpPr>
        <p:spPr>
          <a:xfrm>
            <a:off x="381000" y="2057400"/>
            <a:ext cx="3276600" cy="4031873"/>
          </a:xfrm>
          <a:prstGeom prst="rect">
            <a:avLst/>
          </a:prstGeom>
          <a:noFill/>
        </p:spPr>
        <p:txBody>
          <a:bodyPr wrap="square" rtlCol="0">
            <a:spAutoFit/>
          </a:bodyPr>
          <a:lstStyle/>
          <a:p>
            <a:r>
              <a:rPr lang="en-US" sz="3200" dirty="0" smtClean="0"/>
              <a:t>Draw this graphic organizer in your science journal. In each bubble, list one property that is used to identify minerals.</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609600" y="457200"/>
            <a:ext cx="8305800" cy="781050"/>
          </a:xfrm>
        </p:spPr>
        <p:txBody>
          <a:bodyPr/>
          <a:lstStyle/>
          <a:p>
            <a:r>
              <a:rPr lang="en-US" sz="4400" dirty="0" smtClean="0"/>
              <a:t>How are rocks and minerals related?</a:t>
            </a:r>
          </a:p>
        </p:txBody>
      </p:sp>
      <p:sp>
        <p:nvSpPr>
          <p:cNvPr id="100354" name="Rectangle 3"/>
          <p:cNvSpPr>
            <a:spLocks noGrp="1"/>
          </p:cNvSpPr>
          <p:nvPr>
            <p:ph type="body" sz="half" idx="1"/>
          </p:nvPr>
        </p:nvSpPr>
        <p:spPr>
          <a:xfrm>
            <a:off x="228600" y="1219200"/>
            <a:ext cx="8534400" cy="4724400"/>
          </a:xfrm>
        </p:spPr>
        <p:txBody>
          <a:bodyPr/>
          <a:lstStyle/>
          <a:p>
            <a:pPr>
              <a:lnSpc>
                <a:spcPct val="90000"/>
              </a:lnSpc>
              <a:buFont typeface="Wingdings 2" pitchFamily="18" charset="2"/>
              <a:buNone/>
            </a:pPr>
            <a:r>
              <a:rPr lang="en-US" sz="2800" dirty="0" smtClean="0"/>
              <a:t>Look at a rock carefully…those tiny grains of various colors that you see are…minerals!</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36866" name="Picture 2" descr="Type rock of continents">
            <a:hlinkClick r:id="rId3" tooltip="View Full-Size"/>
          </p:cNvPr>
          <p:cNvPicPr>
            <a:picLocks noChangeAspect="1" noChangeArrowheads="1"/>
          </p:cNvPicPr>
          <p:nvPr/>
        </p:nvPicPr>
        <p:blipFill>
          <a:blip r:embed="rId4" cstate="print"/>
          <a:srcRect/>
          <a:stretch>
            <a:fillRect/>
          </a:stretch>
        </p:blipFill>
        <p:spPr bwMode="auto">
          <a:xfrm>
            <a:off x="2438400" y="2438400"/>
            <a:ext cx="4038600" cy="3020874"/>
          </a:xfrm>
          <a:prstGeom prst="rect">
            <a:avLst/>
          </a:prstGeom>
          <a:noFill/>
        </p:spPr>
      </p:pic>
      <p:cxnSp>
        <p:nvCxnSpPr>
          <p:cNvPr id="7" name="Straight Arrow Connector 6"/>
          <p:cNvCxnSpPr/>
          <p:nvPr/>
        </p:nvCxnSpPr>
        <p:spPr>
          <a:xfrm rot="5400000" flipH="1" flipV="1">
            <a:off x="3733800" y="4953000"/>
            <a:ext cx="8382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rot="10800000">
            <a:off x="4724400" y="3581400"/>
            <a:ext cx="2438400" cy="2133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flipH="1" flipV="1">
            <a:off x="2552700" y="4762500"/>
            <a:ext cx="16764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rot="10800000">
            <a:off x="5943600" y="4953000"/>
            <a:ext cx="137160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rot="5400000" flipH="1" flipV="1">
            <a:off x="4000500" y="5372100"/>
            <a:ext cx="1752600" cy="152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762000" y="5657671"/>
            <a:ext cx="7772400" cy="1015663"/>
          </a:xfrm>
          <a:prstGeom prst="rect">
            <a:avLst/>
          </a:prstGeom>
        </p:spPr>
        <p:txBody>
          <a:bodyPr wrap="square">
            <a:spAutoFit/>
          </a:bodyPr>
          <a:lstStyle/>
          <a:p>
            <a:pPr algn="ctr"/>
            <a:r>
              <a:rPr lang="en-US" sz="2000" b="1" dirty="0" smtClean="0"/>
              <a:t>Granite</a:t>
            </a:r>
            <a:r>
              <a:rPr lang="en-US" sz="2000" dirty="0" smtClean="0"/>
              <a:t> consists of  </a:t>
            </a:r>
            <a:r>
              <a:rPr lang="en-US" sz="2000" b="1" dirty="0" smtClean="0"/>
              <a:t>quartz</a:t>
            </a:r>
            <a:r>
              <a:rPr lang="en-US" sz="2000" dirty="0" smtClean="0"/>
              <a:t> (gray), </a:t>
            </a:r>
            <a:r>
              <a:rPr lang="en-US" sz="2000" b="1" dirty="0" smtClean="0"/>
              <a:t>plagioclase feldspar </a:t>
            </a:r>
            <a:r>
              <a:rPr lang="en-US" sz="2000" dirty="0" smtClean="0"/>
              <a:t>(white) and </a:t>
            </a:r>
            <a:r>
              <a:rPr lang="en-US" sz="2000" b="1" dirty="0" smtClean="0"/>
              <a:t>alkali feldspar </a:t>
            </a:r>
            <a:r>
              <a:rPr lang="en-US" sz="2000" dirty="0" smtClean="0"/>
              <a:t>(beige) plus dark minerals like </a:t>
            </a:r>
            <a:r>
              <a:rPr lang="en-US" sz="2000" b="1" dirty="0" smtClean="0"/>
              <a:t>biotite</a:t>
            </a:r>
            <a:r>
              <a:rPr lang="en-US" sz="2000" dirty="0" smtClean="0"/>
              <a:t> and </a:t>
            </a:r>
            <a:r>
              <a:rPr lang="en-US" sz="2000" b="1" dirty="0" smtClean="0"/>
              <a:t>hornblende</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1371600" y="457200"/>
            <a:ext cx="7467600" cy="781050"/>
          </a:xfrm>
        </p:spPr>
        <p:txBody>
          <a:bodyPr/>
          <a:lstStyle/>
          <a:p>
            <a:r>
              <a:rPr lang="en-US" sz="4600" dirty="0" smtClean="0"/>
              <a:t>What is a rock?</a:t>
            </a:r>
          </a:p>
        </p:txBody>
      </p:sp>
      <p:sp>
        <p:nvSpPr>
          <p:cNvPr id="100354" name="Rectangle 3"/>
          <p:cNvSpPr>
            <a:spLocks noGrp="1"/>
          </p:cNvSpPr>
          <p:nvPr>
            <p:ph type="body" sz="half" idx="1"/>
          </p:nvPr>
        </p:nvSpPr>
        <p:spPr>
          <a:xfrm>
            <a:off x="228600" y="1219200"/>
            <a:ext cx="8534400" cy="762000"/>
          </a:xfrm>
        </p:spPr>
        <p:txBody>
          <a:bodyPr/>
          <a:lstStyle/>
          <a:p>
            <a:pPr>
              <a:lnSpc>
                <a:spcPct val="90000"/>
              </a:lnSpc>
              <a:buFont typeface="Wingdings 2" pitchFamily="18" charset="2"/>
              <a:buNone/>
            </a:pPr>
            <a:r>
              <a:rPr lang="en-US" sz="4400" dirty="0" smtClean="0"/>
              <a:t>Rocks are mixtures of minerals.</a:t>
            </a:r>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29698" name="Picture 2" descr="Makes up the oceanic crust">
            <a:hlinkClick r:id="rId3" tooltip="View Full-Size"/>
          </p:cNvPr>
          <p:cNvPicPr>
            <a:picLocks noChangeAspect="1" noChangeArrowheads="1"/>
          </p:cNvPicPr>
          <p:nvPr/>
        </p:nvPicPr>
        <p:blipFill>
          <a:blip r:embed="rId4" cstate="print"/>
          <a:srcRect/>
          <a:stretch>
            <a:fillRect/>
          </a:stretch>
        </p:blipFill>
        <p:spPr bwMode="auto">
          <a:xfrm>
            <a:off x="457201" y="2133600"/>
            <a:ext cx="2667000" cy="1824228"/>
          </a:xfrm>
          <a:prstGeom prst="rect">
            <a:avLst/>
          </a:prstGeom>
          <a:noFill/>
        </p:spPr>
      </p:pic>
      <p:sp>
        <p:nvSpPr>
          <p:cNvPr id="5" name="TextBox 4"/>
          <p:cNvSpPr txBox="1"/>
          <p:nvPr/>
        </p:nvSpPr>
        <p:spPr>
          <a:xfrm>
            <a:off x="1066800" y="2667000"/>
            <a:ext cx="2362200" cy="369332"/>
          </a:xfrm>
          <a:prstGeom prst="rect">
            <a:avLst/>
          </a:prstGeom>
          <a:noFill/>
        </p:spPr>
        <p:txBody>
          <a:bodyPr wrap="square" rtlCol="0">
            <a:spAutoFit/>
          </a:bodyPr>
          <a:lstStyle/>
          <a:p>
            <a:r>
              <a:rPr lang="en-US" dirty="0" smtClean="0">
                <a:solidFill>
                  <a:schemeClr val="bg1"/>
                </a:solidFill>
              </a:rPr>
              <a:t>Basalt</a:t>
            </a:r>
            <a:endParaRPr lang="en-US" dirty="0">
              <a:solidFill>
                <a:schemeClr val="bg1"/>
              </a:solidFill>
            </a:endParaRPr>
          </a:p>
        </p:txBody>
      </p:sp>
      <p:pic>
        <p:nvPicPr>
          <p:cNvPr id="29700" name="Picture 4" descr="Made of calcite microfossils">
            <a:hlinkClick r:id="rId5" tooltip="View Full-Size"/>
          </p:cNvPr>
          <p:cNvPicPr>
            <a:picLocks noChangeAspect="1" noChangeArrowheads="1"/>
          </p:cNvPicPr>
          <p:nvPr/>
        </p:nvPicPr>
        <p:blipFill>
          <a:blip r:embed="rId6" cstate="print"/>
          <a:srcRect/>
          <a:stretch>
            <a:fillRect/>
          </a:stretch>
        </p:blipFill>
        <p:spPr bwMode="auto">
          <a:xfrm>
            <a:off x="5486400" y="2590800"/>
            <a:ext cx="2895600" cy="2420722"/>
          </a:xfrm>
          <a:prstGeom prst="rect">
            <a:avLst/>
          </a:prstGeom>
          <a:noFill/>
        </p:spPr>
      </p:pic>
      <p:sp>
        <p:nvSpPr>
          <p:cNvPr id="7" name="Rectangle 6"/>
          <p:cNvSpPr/>
          <p:nvPr/>
        </p:nvSpPr>
        <p:spPr>
          <a:xfrm>
            <a:off x="6248400" y="3276600"/>
            <a:ext cx="1249060" cy="369332"/>
          </a:xfrm>
          <a:prstGeom prst="rect">
            <a:avLst/>
          </a:prstGeom>
        </p:spPr>
        <p:txBody>
          <a:bodyPr wrap="none">
            <a:spAutoFit/>
          </a:bodyPr>
          <a:lstStyle/>
          <a:p>
            <a:r>
              <a:rPr lang="en-US" dirty="0" smtClean="0">
                <a:solidFill>
                  <a:schemeClr val="bg1"/>
                </a:solidFill>
              </a:rPr>
              <a:t>Limestone</a:t>
            </a:r>
            <a:endParaRPr lang="en-US" dirty="0">
              <a:solidFill>
                <a:schemeClr val="bg1"/>
              </a:solidFill>
            </a:endParaRPr>
          </a:p>
        </p:txBody>
      </p:sp>
      <p:pic>
        <p:nvPicPr>
          <p:cNvPr id="29702" name="Picture 6" descr="Metamorphosed carbonates">
            <a:hlinkClick r:id="rId7" tooltip="View Full-Size"/>
          </p:cNvPr>
          <p:cNvPicPr>
            <a:picLocks noChangeAspect="1" noChangeArrowheads="1"/>
          </p:cNvPicPr>
          <p:nvPr/>
        </p:nvPicPr>
        <p:blipFill>
          <a:blip r:embed="rId8" cstate="print"/>
          <a:srcRect/>
          <a:stretch>
            <a:fillRect/>
          </a:stretch>
        </p:blipFill>
        <p:spPr bwMode="auto">
          <a:xfrm>
            <a:off x="2362200" y="4099864"/>
            <a:ext cx="2590800" cy="2336901"/>
          </a:xfrm>
          <a:prstGeom prst="rect">
            <a:avLst/>
          </a:prstGeom>
          <a:noFill/>
        </p:spPr>
      </p:pic>
      <p:sp>
        <p:nvSpPr>
          <p:cNvPr id="9" name="Rectangle 8"/>
          <p:cNvSpPr/>
          <p:nvPr/>
        </p:nvSpPr>
        <p:spPr>
          <a:xfrm>
            <a:off x="3962400" y="5867400"/>
            <a:ext cx="889987" cy="369332"/>
          </a:xfrm>
          <a:prstGeom prst="rect">
            <a:avLst/>
          </a:prstGeom>
        </p:spPr>
        <p:txBody>
          <a:bodyPr wrap="none">
            <a:spAutoFit/>
          </a:bodyPr>
          <a:lstStyle/>
          <a:p>
            <a:r>
              <a:rPr lang="en-US" dirty="0" smtClean="0">
                <a:solidFill>
                  <a:schemeClr val="bg1"/>
                </a:solidFill>
              </a:rPr>
              <a:t>Marble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p:cNvSpPr>
          <p:nvPr>
            <p:ph type="title"/>
          </p:nvPr>
        </p:nvSpPr>
        <p:spPr>
          <a:xfrm>
            <a:off x="304800" y="685800"/>
            <a:ext cx="8229600" cy="1219200"/>
          </a:xfrm>
        </p:spPr>
        <p:txBody>
          <a:bodyPr/>
          <a:lstStyle/>
          <a:p>
            <a:pPr algn="ctr">
              <a:lnSpc>
                <a:spcPct val="90000"/>
              </a:lnSpc>
            </a:pPr>
            <a:r>
              <a:rPr lang="en-US" sz="4800" dirty="0" smtClean="0">
                <a:solidFill>
                  <a:schemeClr val="accent1"/>
                </a:solidFill>
              </a:rPr>
              <a:t>Rocks are classified according to how they were formed.</a:t>
            </a:r>
          </a:p>
        </p:txBody>
      </p:sp>
      <p:sp>
        <p:nvSpPr>
          <p:cNvPr id="100354" name="Rectangle 3"/>
          <p:cNvSpPr>
            <a:spLocks noGrp="1"/>
          </p:cNvSpPr>
          <p:nvPr>
            <p:ph type="body" sz="half" idx="1"/>
          </p:nvPr>
        </p:nvSpPr>
        <p:spPr>
          <a:xfrm>
            <a:off x="228600" y="1905000"/>
            <a:ext cx="8534400" cy="2514600"/>
          </a:xfrm>
        </p:spPr>
        <p:txBody>
          <a:bodyPr/>
          <a:lstStyle/>
          <a:p>
            <a:pPr>
              <a:lnSpc>
                <a:spcPct val="90000"/>
              </a:lnSpc>
              <a:buFont typeface="Wingdings 2" pitchFamily="18" charset="2"/>
              <a:buNone/>
            </a:pPr>
            <a:r>
              <a:rPr lang="en-US" sz="3600" dirty="0" smtClean="0">
                <a:solidFill>
                  <a:schemeClr val="accent2"/>
                </a:solidFill>
              </a:rPr>
              <a:t>Igneous rocks </a:t>
            </a:r>
            <a:r>
              <a:rPr lang="en-US" sz="3600" dirty="0" smtClean="0"/>
              <a:t>form when magma (melted rock) cools and hardens. Magma that flows onto Earth’s surface is called lava.</a:t>
            </a:r>
          </a:p>
          <a:p>
            <a:pPr>
              <a:lnSpc>
                <a:spcPct val="90000"/>
              </a:lnSpc>
              <a:buFont typeface="Wingdings 2" pitchFamily="18" charset="2"/>
              <a:buNone/>
            </a:pPr>
            <a:endParaRPr lang="en-US" sz="36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800" dirty="0" smtClean="0"/>
          </a:p>
          <a:p>
            <a:pPr>
              <a:lnSpc>
                <a:spcPct val="90000"/>
              </a:lnSpc>
              <a:buFont typeface="Wingdings 2" pitchFamily="18" charset="2"/>
              <a:buNone/>
            </a:pPr>
            <a:endParaRPr lang="en-US" sz="2200" dirty="0" smtClean="0"/>
          </a:p>
        </p:txBody>
      </p:sp>
      <p:pic>
        <p:nvPicPr>
          <p:cNvPr id="27649" name="Picture 1" descr="C:\Documents and Settings\polly.burkhart.POLK-FL\My Documents\My Pictures\Microsoft Clip Organizer\00046644.gif"/>
          <p:cNvPicPr>
            <a:picLocks noChangeAspect="1" noChangeArrowheads="1" noCrop="1"/>
          </p:cNvPicPr>
          <p:nvPr/>
        </p:nvPicPr>
        <p:blipFill>
          <a:blip r:embed="rId3" cstate="print"/>
          <a:srcRect/>
          <a:stretch>
            <a:fillRect/>
          </a:stretch>
        </p:blipFill>
        <p:spPr bwMode="auto">
          <a:xfrm>
            <a:off x="3200400" y="4038600"/>
            <a:ext cx="2590800" cy="2151682"/>
          </a:xfrm>
          <a:prstGeom prst="rect">
            <a:avLst/>
          </a:prstGeom>
          <a:noFill/>
        </p:spPr>
      </p:pic>
      <p:pic>
        <p:nvPicPr>
          <p:cNvPr id="27651" name="Picture 3" descr="Volcanic glass">
            <a:hlinkClick r:id="rId4" tooltip="View Full-Size"/>
          </p:cNvPr>
          <p:cNvPicPr>
            <a:picLocks noChangeAspect="1" noChangeArrowheads="1"/>
          </p:cNvPicPr>
          <p:nvPr/>
        </p:nvPicPr>
        <p:blipFill>
          <a:blip r:embed="rId5" cstate="print"/>
          <a:srcRect/>
          <a:stretch>
            <a:fillRect/>
          </a:stretch>
        </p:blipFill>
        <p:spPr bwMode="auto">
          <a:xfrm>
            <a:off x="457200" y="3886200"/>
            <a:ext cx="2479881" cy="1676400"/>
          </a:xfrm>
          <a:prstGeom prst="rect">
            <a:avLst/>
          </a:prstGeom>
          <a:noFill/>
        </p:spPr>
      </p:pic>
      <p:sp>
        <p:nvSpPr>
          <p:cNvPr id="6" name="TextBox 5"/>
          <p:cNvSpPr txBox="1"/>
          <p:nvPr/>
        </p:nvSpPr>
        <p:spPr>
          <a:xfrm>
            <a:off x="914400" y="5638800"/>
            <a:ext cx="1600200" cy="369332"/>
          </a:xfrm>
          <a:prstGeom prst="rect">
            <a:avLst/>
          </a:prstGeom>
          <a:noFill/>
        </p:spPr>
        <p:txBody>
          <a:bodyPr wrap="square" rtlCol="0">
            <a:spAutoFit/>
          </a:bodyPr>
          <a:lstStyle/>
          <a:p>
            <a:r>
              <a:rPr lang="en-US" dirty="0" smtClean="0"/>
              <a:t>Obsidian</a:t>
            </a:r>
            <a:endParaRPr lang="en-US" dirty="0"/>
          </a:p>
        </p:txBody>
      </p:sp>
      <p:pic>
        <p:nvPicPr>
          <p:cNvPr id="27653" name="Picture 5" descr="Close to pumice">
            <a:hlinkClick r:id="rId6" tooltip="View Full-Size"/>
          </p:cNvPr>
          <p:cNvPicPr>
            <a:picLocks noChangeAspect="1" noChangeArrowheads="1"/>
          </p:cNvPicPr>
          <p:nvPr/>
        </p:nvPicPr>
        <p:blipFill>
          <a:blip r:embed="rId7" cstate="print"/>
          <a:srcRect/>
          <a:stretch>
            <a:fillRect/>
          </a:stretch>
        </p:blipFill>
        <p:spPr bwMode="auto">
          <a:xfrm>
            <a:off x="6019800" y="3657600"/>
            <a:ext cx="2667000" cy="1930908"/>
          </a:xfrm>
          <a:prstGeom prst="rect">
            <a:avLst/>
          </a:prstGeom>
          <a:noFill/>
        </p:spPr>
      </p:pic>
      <p:sp>
        <p:nvSpPr>
          <p:cNvPr id="8" name="TextBox 7"/>
          <p:cNvSpPr txBox="1"/>
          <p:nvPr/>
        </p:nvSpPr>
        <p:spPr>
          <a:xfrm>
            <a:off x="6858000" y="5715000"/>
            <a:ext cx="1447800" cy="381000"/>
          </a:xfrm>
          <a:prstGeom prst="rect">
            <a:avLst/>
          </a:prstGeom>
          <a:noFill/>
        </p:spPr>
        <p:txBody>
          <a:bodyPr wrap="square" rtlCol="0">
            <a:spAutoFit/>
          </a:bodyPr>
          <a:lstStyle/>
          <a:p>
            <a:r>
              <a:rPr lang="en-US" dirty="0" smtClean="0"/>
              <a:t>Scoria</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3823</TotalTime>
  <Words>1944</Words>
  <Application>Microsoft Office PowerPoint</Application>
  <PresentationFormat>On-screen Show (4:3)</PresentationFormat>
  <Paragraphs>284</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Elementary Science</vt:lpstr>
      <vt:lpstr>SC.4.E.6.2</vt:lpstr>
      <vt:lpstr>What is a mineral?</vt:lpstr>
      <vt:lpstr>How can we identify minerals?</vt:lpstr>
      <vt:lpstr>What are some common minerals?</vt:lpstr>
      <vt:lpstr>Summarizing</vt:lpstr>
      <vt:lpstr>How are rocks and minerals related?</vt:lpstr>
      <vt:lpstr>What is a rock?</vt:lpstr>
      <vt:lpstr>Rocks are classified according to how they were formed.</vt:lpstr>
      <vt:lpstr>Slide 10</vt:lpstr>
      <vt:lpstr>Slide 11</vt:lpstr>
      <vt:lpstr>Summarizing</vt:lpstr>
      <vt:lpstr>Slide 13</vt:lpstr>
      <vt:lpstr>Slide 14</vt:lpstr>
      <vt:lpstr>Slide 15</vt:lpstr>
      <vt:lpstr>Slide 16</vt:lpstr>
      <vt:lpstr>Slide 17</vt:lpstr>
      <vt:lpstr>Slide 18</vt:lpstr>
      <vt:lpstr>Summarizing</vt:lpstr>
      <vt:lpstr>Check Your Understanding</vt:lpstr>
      <vt:lpstr>Check Your Understanding</vt:lpstr>
      <vt:lpstr>Check Your Understanding</vt:lpstr>
      <vt:lpstr>Check Your Understanding</vt:lpstr>
      <vt:lpstr>Check Your Answers</vt:lpstr>
      <vt:lpstr>Summary Question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linda.vendur</dc:creator>
  <cp:lastModifiedBy>polly.burkhart</cp:lastModifiedBy>
  <cp:revision>330</cp:revision>
  <dcterms:created xsi:type="dcterms:W3CDTF">2009-01-20T16:21:40Z</dcterms:created>
  <dcterms:modified xsi:type="dcterms:W3CDTF">2011-09-26T13:36:00Z</dcterms:modified>
</cp:coreProperties>
</file>